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handoutMasterIdLst>
    <p:handoutMasterId r:id="rId47"/>
  </p:handoutMasterIdLst>
  <p:sldIdLst>
    <p:sldId id="301" r:id="rId2"/>
    <p:sldId id="339" r:id="rId3"/>
    <p:sldId id="303" r:id="rId4"/>
    <p:sldId id="306" r:id="rId5"/>
    <p:sldId id="307" r:id="rId6"/>
    <p:sldId id="308" r:id="rId7"/>
    <p:sldId id="309" r:id="rId8"/>
    <p:sldId id="350" r:id="rId9"/>
    <p:sldId id="368" r:id="rId10"/>
    <p:sldId id="369" r:id="rId11"/>
    <p:sldId id="370" r:id="rId12"/>
    <p:sldId id="325" r:id="rId13"/>
    <p:sldId id="354" r:id="rId14"/>
    <p:sldId id="355" r:id="rId15"/>
    <p:sldId id="332" r:id="rId16"/>
    <p:sldId id="341" r:id="rId17"/>
    <p:sldId id="347" r:id="rId18"/>
    <p:sldId id="340" r:id="rId19"/>
    <p:sldId id="371" r:id="rId20"/>
    <p:sldId id="356" r:id="rId21"/>
    <p:sldId id="372" r:id="rId22"/>
    <p:sldId id="349" r:id="rId23"/>
    <p:sldId id="333" r:id="rId24"/>
    <p:sldId id="376" r:id="rId25"/>
    <p:sldId id="374" r:id="rId26"/>
    <p:sldId id="336" r:id="rId27"/>
    <p:sldId id="358" r:id="rId28"/>
    <p:sldId id="348" r:id="rId29"/>
    <p:sldId id="366" r:id="rId30"/>
    <p:sldId id="360" r:id="rId31"/>
    <p:sldId id="373" r:id="rId32"/>
    <p:sldId id="377" r:id="rId33"/>
    <p:sldId id="361" r:id="rId34"/>
    <p:sldId id="362" r:id="rId35"/>
    <p:sldId id="363" r:id="rId36"/>
    <p:sldId id="364" r:id="rId37"/>
    <p:sldId id="342" r:id="rId38"/>
    <p:sldId id="343" r:id="rId39"/>
    <p:sldId id="344" r:id="rId40"/>
    <p:sldId id="345" r:id="rId41"/>
    <p:sldId id="346" r:id="rId42"/>
    <p:sldId id="328" r:id="rId43"/>
    <p:sldId id="329" r:id="rId44"/>
    <p:sldId id="330" r:id="rId4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286" autoAdjust="0"/>
  </p:normalViewPr>
  <p:slideViewPr>
    <p:cSldViewPr>
      <p:cViewPr varScale="1">
        <p:scale>
          <a:sx n="101" d="100"/>
          <a:sy n="101" d="100"/>
        </p:scale>
        <p:origin x="-1830" y="-102"/>
      </p:cViewPr>
      <p:guideLst>
        <p:guide orient="horz" pos="2160"/>
        <p:guide pos="2880"/>
      </p:guideLst>
    </p:cSldViewPr>
  </p:slideViewPr>
  <p:notesTextViewPr>
    <p:cViewPr>
      <p:scale>
        <a:sx n="1" d="1"/>
        <a:sy n="1" d="1"/>
      </p:scale>
      <p:origin x="0" y="0"/>
    </p:cViewPr>
  </p:notesTextViewPr>
  <p:sorterViewPr>
    <p:cViewPr>
      <p:scale>
        <a:sx n="100" d="100"/>
        <a:sy n="100" d="100"/>
      </p:scale>
      <p:origin x="0" y="1728"/>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737C793-22AD-4A37-8030-51F3551A1773}" type="datetimeFigureOut">
              <a:rPr lang="en-US" smtClean="0"/>
              <a:t>6/14/2017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82B798E7-B50D-49A6-8143-1812BEB54CCF}" type="slidenum">
              <a:rPr lang="en-US" smtClean="0"/>
              <a:t>‹#›</a:t>
            </a:fld>
            <a:endParaRPr lang="en-US"/>
          </a:p>
        </p:txBody>
      </p:sp>
    </p:spTree>
    <p:extLst>
      <p:ext uri="{BB962C8B-B14F-4D97-AF65-F5344CB8AC3E}">
        <p14:creationId xmlns:p14="http://schemas.microsoft.com/office/powerpoint/2010/main" val="3870821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B95C98-9E4E-4F1F-AD11-AC87C0DFF2D6}" type="datetimeFigureOut">
              <a:rPr lang="en-US" smtClean="0"/>
              <a:t>6/14/2017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F72818A-800D-4172-96FD-BBB044FA5F7B}" type="slidenum">
              <a:rPr lang="en-US" smtClean="0"/>
              <a:t>‹#›</a:t>
            </a:fld>
            <a:endParaRPr lang="en-US"/>
          </a:p>
        </p:txBody>
      </p:sp>
    </p:spTree>
    <p:extLst>
      <p:ext uri="{BB962C8B-B14F-4D97-AF65-F5344CB8AC3E}">
        <p14:creationId xmlns:p14="http://schemas.microsoft.com/office/powerpoint/2010/main" val="913799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1</a:t>
            </a:fld>
            <a:endParaRPr lang="en-US"/>
          </a:p>
        </p:txBody>
      </p:sp>
    </p:spTree>
    <p:extLst>
      <p:ext uri="{BB962C8B-B14F-4D97-AF65-F5344CB8AC3E}">
        <p14:creationId xmlns:p14="http://schemas.microsoft.com/office/powerpoint/2010/main" val="1574918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10</a:t>
            </a:fld>
            <a:endParaRPr lang="en-US"/>
          </a:p>
        </p:txBody>
      </p:sp>
    </p:spTree>
    <p:extLst>
      <p:ext uri="{BB962C8B-B14F-4D97-AF65-F5344CB8AC3E}">
        <p14:creationId xmlns:p14="http://schemas.microsoft.com/office/powerpoint/2010/main" val="2406556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11</a:t>
            </a:fld>
            <a:endParaRPr lang="en-US"/>
          </a:p>
        </p:txBody>
      </p:sp>
    </p:spTree>
    <p:extLst>
      <p:ext uri="{BB962C8B-B14F-4D97-AF65-F5344CB8AC3E}">
        <p14:creationId xmlns:p14="http://schemas.microsoft.com/office/powerpoint/2010/main" val="1809156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12</a:t>
            </a:fld>
            <a:endParaRPr lang="en-US"/>
          </a:p>
        </p:txBody>
      </p:sp>
    </p:spTree>
    <p:extLst>
      <p:ext uri="{BB962C8B-B14F-4D97-AF65-F5344CB8AC3E}">
        <p14:creationId xmlns:p14="http://schemas.microsoft.com/office/powerpoint/2010/main" val="477449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13</a:t>
            </a:fld>
            <a:endParaRPr lang="en-US" dirty="0"/>
          </a:p>
        </p:txBody>
      </p:sp>
    </p:spTree>
    <p:extLst>
      <p:ext uri="{BB962C8B-B14F-4D97-AF65-F5344CB8AC3E}">
        <p14:creationId xmlns:p14="http://schemas.microsoft.com/office/powerpoint/2010/main" val="178062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Response </a:t>
            </a:r>
            <a:r>
              <a:rPr lang="en-US" smtClean="0"/>
              <a:t>during</a:t>
            </a:r>
            <a:r>
              <a:rPr lang="en-US" baseline="0" smtClean="0"/>
              <a:t> confirmation hearings</a:t>
            </a:r>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14</a:t>
            </a:fld>
            <a:endParaRPr lang="en-US" dirty="0"/>
          </a:p>
        </p:txBody>
      </p:sp>
    </p:spTree>
    <p:extLst>
      <p:ext uri="{BB962C8B-B14F-4D97-AF65-F5344CB8AC3E}">
        <p14:creationId xmlns:p14="http://schemas.microsoft.com/office/powerpoint/2010/main" val="1039929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ltLang="en-US" sz="1200" dirty="0" smtClean="0"/>
              <a:t>Described enforcement of the </a:t>
            </a:r>
            <a:r>
              <a:rPr lang="en-US" altLang="en-US" sz="1200" dirty="0" err="1" smtClean="0"/>
              <a:t>FCPA</a:t>
            </a:r>
            <a:r>
              <a:rPr lang="en-US" altLang="en-US" sz="1200" dirty="0" smtClean="0"/>
              <a:t> as “critical.” </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15</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On the other hand…</a:t>
            </a:r>
          </a:p>
          <a:p>
            <a:pPr marL="171450" indent="-171450">
              <a:buFontTx/>
              <a:buChar char="-"/>
            </a:pPr>
            <a:r>
              <a:rPr lang="en-US" dirty="0" smtClean="0"/>
              <a:t>Compare to former Enforcement Chief Andrew</a:t>
            </a:r>
            <a:r>
              <a:rPr lang="en-US" baseline="0" dirty="0" smtClean="0"/>
              <a:t> </a:t>
            </a:r>
            <a:r>
              <a:rPr lang="en-US" dirty="0" err="1" smtClean="0"/>
              <a:t>Ceresney’s</a:t>
            </a:r>
            <a:r>
              <a:rPr lang="en-US" dirty="0" smtClean="0"/>
              <a:t> trumpeting</a:t>
            </a:r>
            <a:r>
              <a:rPr lang="en-US" baseline="0" dirty="0" smtClean="0"/>
              <a:t> of record-setting settlements before the same audience in November 2016 (the American Conference Institute’s annual conference on the </a:t>
            </a:r>
            <a:r>
              <a:rPr lang="en-US" baseline="0" dirty="0" err="1" smtClean="0"/>
              <a:t>FCPA</a:t>
            </a:r>
            <a:r>
              <a:rPr lang="en-US" baseline="0" dirty="0" smtClean="0"/>
              <a:t>)</a:t>
            </a:r>
          </a:p>
          <a:p>
            <a:pPr marL="171450" indent="-171450">
              <a:buFontTx/>
              <a:buChar char="-"/>
            </a:pPr>
            <a:r>
              <a:rPr lang="en-US" baseline="0" dirty="0" smtClean="0"/>
              <a:t>McFadden noted that some have concluded the DOJ “is no longer interested in prosecuting white-collar crime.  I intend to dispel that myth.”</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16</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Would greatly reduce</a:t>
            </a:r>
            <a:r>
              <a:rPr lang="en-US" baseline="0" dirty="0" smtClean="0"/>
              <a:t> the investigation expense borne by companies</a:t>
            </a:r>
          </a:p>
          <a:p>
            <a:pPr marL="171450" indent="-171450">
              <a:buFontTx/>
              <a:buChar char="-"/>
            </a:pPr>
            <a:r>
              <a:rPr lang="en-US" baseline="0" dirty="0" smtClean="0"/>
              <a:t>Not unusual for an investigation to take 4-6 years</a:t>
            </a:r>
          </a:p>
        </p:txBody>
      </p:sp>
      <p:sp>
        <p:nvSpPr>
          <p:cNvPr id="4" name="Slide Number Placeholder 3"/>
          <p:cNvSpPr>
            <a:spLocks noGrp="1"/>
          </p:cNvSpPr>
          <p:nvPr>
            <p:ph type="sldNum" sz="quarter" idx="10"/>
          </p:nvPr>
        </p:nvSpPr>
        <p:spPr/>
        <p:txBody>
          <a:bodyPr/>
          <a:lstStyle/>
          <a:p>
            <a:fld id="{CF72818A-800D-4172-96FD-BBB044FA5F7B}" type="slidenum">
              <a:rPr lang="en-US" smtClean="0"/>
              <a:t>17</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18</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smtClean="0"/>
              <a:t>The last 5 years have seen 150% increase in the number of annual requests from foreign prosecutors  for US-based evidence related to investigations</a:t>
            </a:r>
          </a:p>
          <a:p>
            <a:pPr marL="171450" indent="-171450">
              <a:buFontTx/>
              <a:buChar char="-"/>
            </a:pPr>
            <a:r>
              <a:rPr lang="en-US" baseline="0" dirty="0" smtClean="0"/>
              <a:t>Announced in May--prosecutor on UK detail will work with the regulator, the Financial Conduct Authority, NOT the Serious Fraud Office</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19</a:t>
            </a:fld>
            <a:endParaRPr lang="en-US"/>
          </a:p>
        </p:txBody>
      </p:sp>
    </p:spTree>
    <p:extLst>
      <p:ext uri="{BB962C8B-B14F-4D97-AF65-F5344CB8AC3E}">
        <p14:creationId xmlns:p14="http://schemas.microsoft.com/office/powerpoint/2010/main" val="1666335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2</a:t>
            </a:fld>
            <a:endParaRPr lang="en-US" dirty="0"/>
          </a:p>
        </p:txBody>
      </p:sp>
    </p:spTree>
    <p:extLst>
      <p:ext uri="{BB962C8B-B14F-4D97-AF65-F5344CB8AC3E}">
        <p14:creationId xmlns:p14="http://schemas.microsoft.com/office/powerpoint/2010/main" val="21908795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20</a:t>
            </a:fld>
            <a:endParaRPr lang="en-US" dirty="0"/>
          </a:p>
        </p:txBody>
      </p:sp>
    </p:spTree>
    <p:extLst>
      <p:ext uri="{BB962C8B-B14F-4D97-AF65-F5344CB8AC3E}">
        <p14:creationId xmlns:p14="http://schemas.microsoft.com/office/powerpoint/2010/main" val="2942837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21</a:t>
            </a:fld>
            <a:endParaRPr lang="en-US"/>
          </a:p>
        </p:txBody>
      </p:sp>
    </p:spTree>
    <p:extLst>
      <p:ext uri="{BB962C8B-B14F-4D97-AF65-F5344CB8AC3E}">
        <p14:creationId xmlns:p14="http://schemas.microsoft.com/office/powerpoint/2010/main" val="41690254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22</a:t>
            </a:fld>
            <a:endParaRPr lang="en-US"/>
          </a:p>
        </p:txBody>
      </p:sp>
    </p:spTree>
    <p:extLst>
      <p:ext uri="{BB962C8B-B14F-4D97-AF65-F5344CB8AC3E}">
        <p14:creationId xmlns:p14="http://schemas.microsoft.com/office/powerpoint/2010/main" val="4774494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23</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Companies that self-disclosed either weren’t prosecuted or entered into </a:t>
            </a:r>
            <a:r>
              <a:rPr lang="en-US" baseline="0" dirty="0" err="1" smtClean="0"/>
              <a:t>nonprosecution</a:t>
            </a:r>
            <a:r>
              <a:rPr lang="en-US" baseline="0" dirty="0" smtClean="0"/>
              <a:t> agreements.  They didn’t face </a:t>
            </a:r>
            <a:r>
              <a:rPr lang="en-US" baseline="0" dirty="0" err="1" smtClean="0"/>
              <a:t>DPAs</a:t>
            </a:r>
            <a:r>
              <a:rPr lang="en-US" baseline="0" dirty="0" smtClean="0"/>
              <a:t> , guilty pleas or monitors.</a:t>
            </a:r>
            <a:endParaRPr lang="en-US" dirty="0" smtClean="0"/>
          </a:p>
        </p:txBody>
      </p:sp>
      <p:sp>
        <p:nvSpPr>
          <p:cNvPr id="4" name="Slide Number Placeholder 3"/>
          <p:cNvSpPr>
            <a:spLocks noGrp="1"/>
          </p:cNvSpPr>
          <p:nvPr>
            <p:ph type="sldNum" sz="quarter" idx="10"/>
          </p:nvPr>
        </p:nvSpPr>
        <p:spPr/>
        <p:txBody>
          <a:bodyPr/>
          <a:lstStyle/>
          <a:p>
            <a:fld id="{CF72818A-800D-4172-96FD-BBB044FA5F7B}" type="slidenum">
              <a:rPr lang="en-US" smtClean="0"/>
              <a:t>24</a:t>
            </a:fld>
            <a:endParaRPr lang="en-US"/>
          </a:p>
        </p:txBody>
      </p:sp>
    </p:spTree>
    <p:extLst>
      <p:ext uri="{BB962C8B-B14F-4D97-AF65-F5344CB8AC3E}">
        <p14:creationId xmlns:p14="http://schemas.microsoft.com/office/powerpoint/2010/main" val="1458829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25</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Trevor McFadden, speaking at the Anti-Corruption,</a:t>
            </a:r>
            <a:r>
              <a:rPr lang="en-US" baseline="0" dirty="0" smtClean="0"/>
              <a:t> Export Controls &amp; Sanctions Compliance Summit April 18 reiterated…</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26</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27</a:t>
            </a:fld>
            <a:endParaRPr lang="en-US"/>
          </a:p>
        </p:txBody>
      </p:sp>
    </p:spTree>
    <p:extLst>
      <p:ext uri="{BB962C8B-B14F-4D97-AF65-F5344CB8AC3E}">
        <p14:creationId xmlns:p14="http://schemas.microsoft.com/office/powerpoint/2010/main" val="24341248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smtClean="0"/>
              <a:t>Ortho</a:t>
            </a:r>
            <a:r>
              <a:rPr lang="en-US" baseline="0" dirty="0" err="1" smtClean="0"/>
              <a:t>fix</a:t>
            </a:r>
            <a:r>
              <a:rPr lang="en-US" baseline="0" dirty="0" smtClean="0"/>
              <a:t> sells medical devices and supplies to medical professionals around the world</a:t>
            </a:r>
            <a:r>
              <a:rPr lang="en-US" dirty="0" smtClean="0"/>
              <a:t> </a:t>
            </a:r>
          </a:p>
          <a:p>
            <a:pPr marL="171450" indent="-171450">
              <a:buFontTx/>
              <a:buChar char="-"/>
            </a:pPr>
            <a:r>
              <a:rPr lang="en-US" dirty="0" smtClean="0"/>
              <a:t>Commercial</a:t>
            </a:r>
            <a:r>
              <a:rPr lang="en-US" baseline="0" dirty="0" smtClean="0"/>
              <a:t> reps paid 33-43% of sales price in commission, in turn paid 20-25% of sales price to doctors employed by state-owned facilities</a:t>
            </a:r>
          </a:p>
          <a:p>
            <a:pPr marL="171450" indent="-171450">
              <a:buFontTx/>
              <a:buChar char="-"/>
            </a:pPr>
            <a:r>
              <a:rPr lang="en-US" baseline="0" dirty="0" err="1" smtClean="0"/>
              <a:t>Orthofix</a:t>
            </a:r>
            <a:r>
              <a:rPr lang="en-US" baseline="0" dirty="0" smtClean="0"/>
              <a:t> paid false invoices submitted by company related to a commercial rep; that money was used to pay bribes</a:t>
            </a:r>
          </a:p>
          <a:p>
            <a:pPr marL="171450" indent="-171450">
              <a:buFontTx/>
              <a:buChar char="-"/>
            </a:pPr>
            <a:r>
              <a:rPr lang="en-US" dirty="0" err="1" smtClean="0"/>
              <a:t>Orthofix</a:t>
            </a:r>
            <a:r>
              <a:rPr lang="en-US" dirty="0" smtClean="0"/>
              <a:t> gave 70% discount</a:t>
            </a:r>
            <a:r>
              <a:rPr lang="en-US" baseline="0" dirty="0" smtClean="0"/>
              <a:t> to distributors that marked up the product and used the difference to pay bribes</a:t>
            </a:r>
            <a:endParaRPr lang="en-US" dirty="0" smtClean="0"/>
          </a:p>
          <a:p>
            <a:pPr marL="171450" indent="-171450">
              <a:buFontTx/>
              <a:buChar char="-"/>
            </a:pPr>
            <a:r>
              <a:rPr lang="en-US" dirty="0" err="1" smtClean="0"/>
              <a:t>Orthofix</a:t>
            </a:r>
            <a:r>
              <a:rPr lang="en-US" dirty="0" smtClean="0"/>
              <a:t> International settlement—Civil penalty,</a:t>
            </a:r>
            <a:r>
              <a:rPr lang="en-US" baseline="0" dirty="0" smtClean="0"/>
              <a:t> disgorgement, compliance monitor</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28</a:t>
            </a:fld>
            <a:endParaRPr lang="en-US"/>
          </a:p>
        </p:txBody>
      </p:sp>
    </p:spTree>
    <p:extLst>
      <p:ext uri="{BB962C8B-B14F-4D97-AF65-F5344CB8AC3E}">
        <p14:creationId xmlns:p14="http://schemas.microsoft.com/office/powerpoint/2010/main" val="2424299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Hoskins worked for Alstom UK and was assigned to Alstom</a:t>
            </a:r>
            <a:r>
              <a:rPr lang="en-US" baseline="0" dirty="0" smtClean="0"/>
              <a:t> Resources Management SA in France</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29</a:t>
            </a:fld>
            <a:endParaRPr lang="en-US"/>
          </a:p>
        </p:txBody>
      </p:sp>
    </p:spTree>
    <p:extLst>
      <p:ext uri="{BB962C8B-B14F-4D97-AF65-F5344CB8AC3E}">
        <p14:creationId xmlns:p14="http://schemas.microsoft.com/office/powerpoint/2010/main" val="15039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a:t>
            </a:fld>
            <a:endParaRPr lang="en-US"/>
          </a:p>
        </p:txBody>
      </p:sp>
    </p:spTree>
    <p:extLst>
      <p:ext uri="{BB962C8B-B14F-4D97-AF65-F5344CB8AC3E}">
        <p14:creationId xmlns:p14="http://schemas.microsoft.com/office/powerpoint/2010/main" val="33490418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30</a:t>
            </a:fld>
            <a:endParaRPr lang="en-US"/>
          </a:p>
        </p:txBody>
      </p:sp>
    </p:spTree>
    <p:extLst>
      <p:ext uri="{BB962C8B-B14F-4D97-AF65-F5344CB8AC3E}">
        <p14:creationId xmlns:p14="http://schemas.microsoft.com/office/powerpoint/2010/main" val="42730782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31</a:t>
            </a:fld>
            <a:endParaRPr lang="en-US"/>
          </a:p>
        </p:txBody>
      </p:sp>
    </p:spTree>
    <p:extLst>
      <p:ext uri="{BB962C8B-B14F-4D97-AF65-F5344CB8AC3E}">
        <p14:creationId xmlns:p14="http://schemas.microsoft.com/office/powerpoint/2010/main" val="42730782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Issue</a:t>
            </a:r>
            <a:r>
              <a:rPr lang="en-US" baseline="0" dirty="0" smtClean="0"/>
              <a:t> before the Supreme Court</a:t>
            </a:r>
            <a:endParaRPr lang="en-US" dirty="0"/>
          </a:p>
        </p:txBody>
      </p:sp>
      <p:sp>
        <p:nvSpPr>
          <p:cNvPr id="4" name="Slide Number Placeholder 3"/>
          <p:cNvSpPr>
            <a:spLocks noGrp="1"/>
          </p:cNvSpPr>
          <p:nvPr>
            <p:ph type="sldNum" sz="quarter" idx="10"/>
          </p:nvPr>
        </p:nvSpPr>
        <p:spPr/>
        <p:txBody>
          <a:bodyPr/>
          <a:lstStyle/>
          <a:p>
            <a:fld id="{CF72818A-800D-4172-96FD-BBB044FA5F7B}" type="slidenum">
              <a:rPr lang="en-US" smtClean="0"/>
              <a:t>32</a:t>
            </a:fld>
            <a:endParaRPr lang="en-US"/>
          </a:p>
        </p:txBody>
      </p:sp>
    </p:spTree>
    <p:extLst>
      <p:ext uri="{BB962C8B-B14F-4D97-AF65-F5344CB8AC3E}">
        <p14:creationId xmlns:p14="http://schemas.microsoft.com/office/powerpoint/2010/main" val="37473143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33</a:t>
            </a:fld>
            <a:endParaRPr lang="en-US" dirty="0"/>
          </a:p>
        </p:txBody>
      </p:sp>
    </p:spTree>
    <p:extLst>
      <p:ext uri="{BB962C8B-B14F-4D97-AF65-F5344CB8AC3E}">
        <p14:creationId xmlns:p14="http://schemas.microsoft.com/office/powerpoint/2010/main" val="3294451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- 80% paid to Brazil,</a:t>
            </a:r>
            <a:r>
              <a:rPr lang="en-US" baseline="0" dirty="0" smtClean="0"/>
              <a:t> 10% each to Switzerland &amp; </a:t>
            </a:r>
            <a:r>
              <a:rPr lang="en-US" baseline="0" dirty="0" err="1" smtClean="0"/>
              <a:t>U.S</a:t>
            </a:r>
            <a:r>
              <a:rPr lang="en-US" baseline="0" dirty="0" smtClean="0"/>
              <a:t>&gt;</a:t>
            </a:r>
            <a:endParaRPr lang="en-US" dirty="0"/>
          </a:p>
        </p:txBody>
      </p:sp>
      <p:sp>
        <p:nvSpPr>
          <p:cNvPr id="4" name="Slide Number Placeholder 3"/>
          <p:cNvSpPr>
            <a:spLocks noGrp="1"/>
          </p:cNvSpPr>
          <p:nvPr>
            <p:ph type="sldNum" sz="quarter" idx="10"/>
          </p:nvPr>
        </p:nvSpPr>
        <p:spPr/>
        <p:txBody>
          <a:bodyPr/>
          <a:lstStyle/>
          <a:p>
            <a:fld id="{3194D981-0605-5B48-B378-DF08503934CC}" type="slidenum">
              <a:rPr lang="en-US" smtClean="0"/>
              <a:t>34</a:t>
            </a:fld>
            <a:endParaRPr lang="en-US" dirty="0"/>
          </a:p>
        </p:txBody>
      </p:sp>
    </p:spTree>
    <p:extLst>
      <p:ext uri="{BB962C8B-B14F-4D97-AF65-F5344CB8AC3E}">
        <p14:creationId xmlns:p14="http://schemas.microsoft.com/office/powerpoint/2010/main" val="26486589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law applies to French</a:t>
            </a:r>
            <a:r>
              <a:rPr lang="en-US" baseline="0" dirty="0" smtClean="0"/>
              <a:t> citizens, a French resident, or a person carrying out all or part of its economic activity in France, regardless of whether the acts are committed within France</a:t>
            </a:r>
            <a:endParaRPr lang="en-US" dirty="0"/>
          </a:p>
        </p:txBody>
      </p:sp>
      <p:sp>
        <p:nvSpPr>
          <p:cNvPr id="4" name="Slide Number Placeholder 3"/>
          <p:cNvSpPr>
            <a:spLocks noGrp="1"/>
          </p:cNvSpPr>
          <p:nvPr>
            <p:ph type="sldNum" sz="quarter" idx="10"/>
          </p:nvPr>
        </p:nvSpPr>
        <p:spPr/>
        <p:txBody>
          <a:bodyPr/>
          <a:lstStyle/>
          <a:p>
            <a:fld id="{3194D981-0605-5B48-B378-DF08503934CC}" type="slidenum">
              <a:rPr lang="en-US" smtClean="0"/>
              <a:t>35</a:t>
            </a:fld>
            <a:endParaRPr lang="en-US" dirty="0"/>
          </a:p>
        </p:txBody>
      </p:sp>
    </p:spTree>
    <p:extLst>
      <p:ext uri="{BB962C8B-B14F-4D97-AF65-F5344CB8AC3E}">
        <p14:creationId xmlns:p14="http://schemas.microsoft.com/office/powerpoint/2010/main" val="257252080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94D981-0605-5B48-B378-DF08503934CC}" type="slidenum">
              <a:rPr lang="en-US" smtClean="0"/>
              <a:t>36</a:t>
            </a:fld>
            <a:endParaRPr lang="en-US" dirty="0"/>
          </a:p>
        </p:txBody>
      </p:sp>
    </p:spTree>
    <p:extLst>
      <p:ext uri="{BB962C8B-B14F-4D97-AF65-F5344CB8AC3E}">
        <p14:creationId xmlns:p14="http://schemas.microsoft.com/office/powerpoint/2010/main" val="30504793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37</a:t>
            </a:fld>
            <a:endParaRPr lang="en-US"/>
          </a:p>
        </p:txBody>
      </p:sp>
    </p:spTree>
    <p:extLst>
      <p:ext uri="{BB962C8B-B14F-4D97-AF65-F5344CB8AC3E}">
        <p14:creationId xmlns:p14="http://schemas.microsoft.com/office/powerpoint/2010/main" val="7394539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38</a:t>
            </a:fld>
            <a:endParaRPr lang="en-US"/>
          </a:p>
        </p:txBody>
      </p:sp>
    </p:spTree>
    <p:extLst>
      <p:ext uri="{BB962C8B-B14F-4D97-AF65-F5344CB8AC3E}">
        <p14:creationId xmlns:p14="http://schemas.microsoft.com/office/powerpoint/2010/main" val="22455707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39</a:t>
            </a:fld>
            <a:endParaRPr lang="en-US"/>
          </a:p>
        </p:txBody>
      </p:sp>
    </p:spTree>
    <p:extLst>
      <p:ext uri="{BB962C8B-B14F-4D97-AF65-F5344CB8AC3E}">
        <p14:creationId xmlns:p14="http://schemas.microsoft.com/office/powerpoint/2010/main" val="949967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a:t>
            </a:fld>
            <a:endParaRPr lang="en-US"/>
          </a:p>
        </p:txBody>
      </p:sp>
    </p:spTree>
    <p:extLst>
      <p:ext uri="{BB962C8B-B14F-4D97-AF65-F5344CB8AC3E}">
        <p14:creationId xmlns:p14="http://schemas.microsoft.com/office/powerpoint/2010/main" val="39990967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40</a:t>
            </a:fld>
            <a:endParaRPr lang="en-US"/>
          </a:p>
        </p:txBody>
      </p:sp>
    </p:spTree>
    <p:extLst>
      <p:ext uri="{BB962C8B-B14F-4D97-AF65-F5344CB8AC3E}">
        <p14:creationId xmlns:p14="http://schemas.microsoft.com/office/powerpoint/2010/main" val="3795302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41</a:t>
            </a:fld>
            <a:endParaRPr lang="en-US"/>
          </a:p>
        </p:txBody>
      </p:sp>
    </p:spTree>
    <p:extLst>
      <p:ext uri="{BB962C8B-B14F-4D97-AF65-F5344CB8AC3E}">
        <p14:creationId xmlns:p14="http://schemas.microsoft.com/office/powerpoint/2010/main" val="29797471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42</a:t>
            </a:fld>
            <a:endParaRPr lang="en-US"/>
          </a:p>
        </p:txBody>
      </p:sp>
    </p:spTree>
    <p:extLst>
      <p:ext uri="{BB962C8B-B14F-4D97-AF65-F5344CB8AC3E}">
        <p14:creationId xmlns:p14="http://schemas.microsoft.com/office/powerpoint/2010/main" val="379569779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43</a:t>
            </a:fld>
            <a:endParaRPr lang="en-US"/>
          </a:p>
        </p:txBody>
      </p:sp>
    </p:spTree>
    <p:extLst>
      <p:ext uri="{BB962C8B-B14F-4D97-AF65-F5344CB8AC3E}">
        <p14:creationId xmlns:p14="http://schemas.microsoft.com/office/powerpoint/2010/main" val="4379616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44</a:t>
            </a:fld>
            <a:endParaRPr lang="en-US"/>
          </a:p>
        </p:txBody>
      </p:sp>
    </p:spTree>
    <p:extLst>
      <p:ext uri="{BB962C8B-B14F-4D97-AF65-F5344CB8AC3E}">
        <p14:creationId xmlns:p14="http://schemas.microsoft.com/office/powerpoint/2010/main" val="3855964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5</a:t>
            </a:fld>
            <a:endParaRPr lang="en-US"/>
          </a:p>
        </p:txBody>
      </p:sp>
    </p:spTree>
    <p:extLst>
      <p:ext uri="{BB962C8B-B14F-4D97-AF65-F5344CB8AC3E}">
        <p14:creationId xmlns:p14="http://schemas.microsoft.com/office/powerpoint/2010/main" val="2299719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6</a:t>
            </a:fld>
            <a:endParaRPr lang="en-US"/>
          </a:p>
        </p:txBody>
      </p:sp>
    </p:spTree>
    <p:extLst>
      <p:ext uri="{BB962C8B-B14F-4D97-AF65-F5344CB8AC3E}">
        <p14:creationId xmlns:p14="http://schemas.microsoft.com/office/powerpoint/2010/main" val="3511573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7</a:t>
            </a:fld>
            <a:endParaRPr lang="en-US"/>
          </a:p>
        </p:txBody>
      </p:sp>
    </p:spTree>
    <p:extLst>
      <p:ext uri="{BB962C8B-B14F-4D97-AF65-F5344CB8AC3E}">
        <p14:creationId xmlns:p14="http://schemas.microsoft.com/office/powerpoint/2010/main" val="868728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8</a:t>
            </a:fld>
            <a:endParaRPr lang="en-US"/>
          </a:p>
        </p:txBody>
      </p:sp>
    </p:spTree>
    <p:extLst>
      <p:ext uri="{BB962C8B-B14F-4D97-AF65-F5344CB8AC3E}">
        <p14:creationId xmlns:p14="http://schemas.microsoft.com/office/powerpoint/2010/main" val="397659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72818A-800D-4172-96FD-BBB044FA5F7B}" type="slidenum">
              <a:rPr lang="en-US" smtClean="0"/>
              <a:t>9</a:t>
            </a:fld>
            <a:endParaRPr lang="en-US"/>
          </a:p>
        </p:txBody>
      </p:sp>
    </p:spTree>
    <p:extLst>
      <p:ext uri="{BB962C8B-B14F-4D97-AF65-F5344CB8AC3E}">
        <p14:creationId xmlns:p14="http://schemas.microsoft.com/office/powerpoint/2010/main" val="1922397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a:xfrm>
            <a:off x="0" y="5986726"/>
            <a:ext cx="9144000" cy="87127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6132" name="Rectangle 4"/>
          <p:cNvSpPr>
            <a:spLocks noGrp="1" noChangeArrowheads="1"/>
          </p:cNvSpPr>
          <p:nvPr>
            <p:ph type="ctrTitle"/>
          </p:nvPr>
        </p:nvSpPr>
        <p:spPr>
          <a:xfrm>
            <a:off x="685800" y="2130425"/>
            <a:ext cx="7772400" cy="1527175"/>
          </a:xfrm>
          <a:prstGeom prst="rect">
            <a:avLst/>
          </a:prstGeom>
        </p:spPr>
        <p:txBody>
          <a:bodyPr/>
          <a:lstStyle>
            <a:lvl1pPr algn="ctr">
              <a:defRPr>
                <a:solidFill>
                  <a:schemeClr val="tx2"/>
                </a:solidFill>
                <a:effectLst/>
              </a:defRPr>
            </a:lvl1pPr>
          </a:lstStyle>
          <a:p>
            <a:pPr lvl="0"/>
            <a:r>
              <a:rPr lang="en-US" noProof="0" smtClean="0"/>
              <a:t>Click to edit Master title style</a:t>
            </a:r>
            <a:endParaRPr lang="en-US" noProof="0" dirty="0" smtClean="0"/>
          </a:p>
        </p:txBody>
      </p:sp>
      <p:sp>
        <p:nvSpPr>
          <p:cNvPr id="176133" name="Rectangle 5"/>
          <p:cNvSpPr>
            <a:spLocks noGrp="1" noChangeArrowheads="1"/>
          </p:cNvSpPr>
          <p:nvPr>
            <p:ph type="subTitle" idx="1"/>
          </p:nvPr>
        </p:nvSpPr>
        <p:spPr>
          <a:xfrm>
            <a:off x="685800" y="3886200"/>
            <a:ext cx="7772400" cy="1752600"/>
          </a:xfrm>
          <a:prstGeom prst="rect">
            <a:avLst/>
          </a:prstGeom>
        </p:spPr>
        <p:txBody>
          <a:bodyPr/>
          <a:lstStyle>
            <a:lvl1pPr marL="0" indent="0" algn="ctr">
              <a:buFontTx/>
              <a:buNone/>
              <a:defRPr>
                <a:solidFill>
                  <a:schemeClr val="tx1"/>
                </a:solidFill>
              </a:defRPr>
            </a:lvl1pPr>
          </a:lstStyle>
          <a:p>
            <a:pPr lvl="0"/>
            <a:r>
              <a:rPr lang="en-US" noProof="0" smtClean="0"/>
              <a:t>Click to edit Master subtitle style</a:t>
            </a:r>
            <a:endParaRPr lang="en-US" noProof="0" dirty="0" smtClean="0"/>
          </a:p>
        </p:txBody>
      </p:sp>
      <p:pic>
        <p:nvPicPr>
          <p:cNvPr id="2" name="Picture 1" descr="bc_logo_color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7212" y="685800"/>
            <a:ext cx="2743200" cy="853791"/>
          </a:xfrm>
          <a:prstGeom prst="rect">
            <a:avLst/>
          </a:prstGeom>
        </p:spPr>
      </p:pic>
      <p:pic>
        <p:nvPicPr>
          <p:cNvPr id="9" name="Picture 8" descr="bc_global_law_firm.png"/>
          <p:cNvPicPr>
            <a:picLocks noChangeAspect="1"/>
          </p:cNvPicPr>
          <p:nvPr/>
        </p:nvPicPr>
        <p:blipFill>
          <a:blip r:embed="rId3">
            <a:alphaModFix amt="44000"/>
            <a:extLst>
              <a:ext uri="{28A0092B-C50C-407E-A947-70E740481C1C}">
                <a14:useLocalDpi xmlns:a14="http://schemas.microsoft.com/office/drawing/2010/main" val="0"/>
              </a:ext>
            </a:extLst>
          </a:blip>
          <a:stretch>
            <a:fillRect/>
          </a:stretch>
        </p:blipFill>
        <p:spPr>
          <a:xfrm>
            <a:off x="3307211" y="6002311"/>
            <a:ext cx="2743201" cy="551010"/>
          </a:xfrm>
          <a:prstGeom prst="rect">
            <a:avLst/>
          </a:prstGeom>
        </p:spPr>
      </p:pic>
      <p:pic>
        <p:nvPicPr>
          <p:cNvPr id="8" name="Picture 7" descr="bc_logo_color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7212" y="685800"/>
            <a:ext cx="2743200" cy="853791"/>
          </a:xfrm>
          <a:prstGeom prst="rect">
            <a:avLst/>
          </a:prstGeom>
        </p:spPr>
      </p:pic>
      <p:sp>
        <p:nvSpPr>
          <p:cNvPr id="10" name="TextBox 9"/>
          <p:cNvSpPr txBox="1"/>
          <p:nvPr/>
        </p:nvSpPr>
        <p:spPr>
          <a:xfrm>
            <a:off x="457200" y="6356350"/>
            <a:ext cx="2130552" cy="276999"/>
          </a:xfrm>
          <a:prstGeom prst="rect">
            <a:avLst/>
          </a:prstGeom>
          <a:noFill/>
        </p:spPr>
        <p:txBody>
          <a:bodyPr wrap="square" rtlCol="0">
            <a:spAutoFit/>
          </a:bodyPr>
          <a:lstStyle/>
          <a:p>
            <a:fld id="{E8D64B40-8ABA-E841-8DB1-7E01D8CD6700}" type="slidenum">
              <a:rPr lang="en-US" sz="1200" smtClean="0">
                <a:solidFill>
                  <a:schemeClr val="bg1"/>
                </a:solidFill>
              </a:rPr>
              <a:t>‹#›</a:t>
            </a:fld>
            <a:endParaRPr lang="en-US" sz="1200" dirty="0">
              <a:solidFill>
                <a:schemeClr val="bg1"/>
              </a:solidFill>
            </a:endParaRPr>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544383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pening &amp; Closing - Light">
    <p:bg>
      <p:bgPr>
        <a:solidFill>
          <a:schemeClr val="bg1"/>
        </a:solidFill>
        <a:effectLst/>
      </p:bgPr>
    </p:bg>
    <p:spTree>
      <p:nvGrpSpPr>
        <p:cNvPr id="1" name=""/>
        <p:cNvGrpSpPr/>
        <p:nvPr/>
      </p:nvGrpSpPr>
      <p:grpSpPr>
        <a:xfrm>
          <a:off x="0" y="0"/>
          <a:ext cx="0" cy="0"/>
          <a:chOff x="0" y="0"/>
          <a:chExt cx="0" cy="0"/>
        </a:xfrm>
      </p:grpSpPr>
      <p:pic>
        <p:nvPicPr>
          <p:cNvPr id="4" name="Picture 3" descr="bc_global_law_fir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1345" y="5622601"/>
            <a:ext cx="3035498" cy="609722"/>
          </a:xfrm>
          <a:prstGeom prst="rect">
            <a:avLst/>
          </a:prstGeom>
        </p:spPr>
      </p:pic>
      <p:pic>
        <p:nvPicPr>
          <p:cNvPr id="7" name="Picture 6" descr="bc_logo_wh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00128" y="2357084"/>
            <a:ext cx="4759102" cy="1474894"/>
          </a:xfrm>
          <a:prstGeom prst="rect">
            <a:avLst/>
          </a:prstGeom>
        </p:spPr>
      </p:pic>
      <p:pic>
        <p:nvPicPr>
          <p:cNvPr id="8" name="Picture 7" descr="bclogo_pp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2200" y="2362200"/>
            <a:ext cx="4749800" cy="1473200"/>
          </a:xfrm>
          <a:prstGeom prst="rect">
            <a:avLst/>
          </a:prstGeom>
        </p:spPr>
      </p:pic>
      <p:pic>
        <p:nvPicPr>
          <p:cNvPr id="5" name="Picture 4" descr="bctag_pp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24200" y="5562600"/>
            <a:ext cx="3035300" cy="609600"/>
          </a:xfrm>
          <a:prstGeom prst="rect">
            <a:avLst/>
          </a:prstGeom>
        </p:spPr>
      </p:pic>
    </p:spTree>
    <p:extLst>
      <p:ext uri="{BB962C8B-B14F-4D97-AF65-F5344CB8AC3E}">
        <p14:creationId xmlns:p14="http://schemas.microsoft.com/office/powerpoint/2010/main" val="2372092997"/>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pening &amp; Closing - Dark">
    <p:bg>
      <p:bgPr>
        <a:solidFill>
          <a:schemeClr val="tx2"/>
        </a:solidFill>
        <a:effectLst/>
      </p:bgPr>
    </p:bg>
    <p:spTree>
      <p:nvGrpSpPr>
        <p:cNvPr id="1" name=""/>
        <p:cNvGrpSpPr/>
        <p:nvPr/>
      </p:nvGrpSpPr>
      <p:grpSpPr>
        <a:xfrm>
          <a:off x="0" y="0"/>
          <a:ext cx="0" cy="0"/>
          <a:chOff x="0" y="0"/>
          <a:chExt cx="0" cy="0"/>
        </a:xfrm>
      </p:grpSpPr>
      <p:pic>
        <p:nvPicPr>
          <p:cNvPr id="4" name="Picture 3" descr="bc_global_law_fir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1345" y="5622601"/>
            <a:ext cx="3035498" cy="609722"/>
          </a:xfrm>
          <a:prstGeom prst="rect">
            <a:avLst/>
          </a:prstGeom>
        </p:spPr>
      </p:pic>
      <p:pic>
        <p:nvPicPr>
          <p:cNvPr id="7" name="Picture 6" descr="bc_logo_wh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2200" y="2357084"/>
            <a:ext cx="4759102" cy="1474894"/>
          </a:xfrm>
          <a:prstGeom prst="rect">
            <a:avLst/>
          </a:prstGeom>
        </p:spPr>
      </p:pic>
      <p:sp>
        <p:nvSpPr>
          <p:cNvPr id="5" name="TextBox 4"/>
          <p:cNvSpPr txBox="1"/>
          <p:nvPr/>
        </p:nvSpPr>
        <p:spPr>
          <a:xfrm>
            <a:off x="457200" y="6356350"/>
            <a:ext cx="2130552" cy="276999"/>
          </a:xfrm>
          <a:prstGeom prst="rect">
            <a:avLst/>
          </a:prstGeom>
          <a:noFill/>
        </p:spPr>
        <p:txBody>
          <a:bodyPr wrap="square" rtlCol="0">
            <a:spAutoFit/>
          </a:bodyPr>
          <a:lstStyle/>
          <a:p>
            <a:fld id="{E8D64B40-8ABA-E841-8DB1-7E01D8CD6700}" type="slidenum">
              <a:rPr lang="en-US" sz="1200" smtClean="0">
                <a:solidFill>
                  <a:srgbClr val="FFFFFF"/>
                </a:solidFill>
              </a:rPr>
              <a:t>‹#›</a:t>
            </a:fld>
            <a:endParaRPr lang="en-US" sz="1200" dirty="0">
              <a:solidFill>
                <a:srgbClr val="FFFFFF"/>
              </a:solidFill>
            </a:endParaRPr>
          </a:p>
        </p:txBody>
      </p:sp>
    </p:spTree>
    <p:extLst>
      <p:ext uri="{BB962C8B-B14F-4D97-AF65-F5344CB8AC3E}">
        <p14:creationId xmlns:p14="http://schemas.microsoft.com/office/powerpoint/2010/main" val="3101762092"/>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600200"/>
            <a:ext cx="822960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3"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1315" y="6325533"/>
            <a:ext cx="1025485" cy="319171"/>
          </a:xfrm>
          <a:prstGeom prst="rect">
            <a:avLst/>
          </a:prstGeom>
        </p:spPr>
      </p:pic>
      <p:sp>
        <p:nvSpPr>
          <p:cNvPr id="6" name="Rectangle 5"/>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930894438"/>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1" name="Rectangle 10"/>
          <p:cNvSpPr/>
          <p:nvPr/>
        </p:nvSpPr>
        <p:spPr>
          <a:xfrm>
            <a:off x="7772400" y="0"/>
            <a:ext cx="137160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772400" y="457199"/>
            <a:ext cx="1371600" cy="5943600"/>
          </a:xfrm>
          <a:prstGeom prst="rect">
            <a:avLst/>
          </a:prstGeom>
        </p:spPr>
        <p:txBody>
          <a:bodyPr vert="eaVert" anchor="ctr" anchorCtr="0"/>
          <a:lstStyle>
            <a:lvl1pPr>
              <a:defRPr>
                <a:solidFill>
                  <a:schemeClr val="bg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457200"/>
            <a:ext cx="6858000" cy="5943600"/>
          </a:xfrm>
          <a:prstGeom prst="rect">
            <a:avLst/>
          </a:prstGeom>
        </p:spPr>
        <p:txBody>
          <a:bodyPr vert="eaVert"/>
          <a:lstStyle>
            <a:lvl1pPr>
              <a:lnSpc>
                <a:spcPct val="100000"/>
              </a:lnSpc>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122033" y="5728472"/>
            <a:ext cx="1025485" cy="319171"/>
          </a:xfrm>
          <a:prstGeom prst="rect">
            <a:avLst/>
          </a:prstGeom>
        </p:spPr>
      </p:pic>
    </p:spTree>
    <p:extLst>
      <p:ext uri="{BB962C8B-B14F-4D97-AF65-F5344CB8AC3E}">
        <p14:creationId xmlns:p14="http://schemas.microsoft.com/office/powerpoint/2010/main" val="2245191604"/>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457200" y="1600200"/>
            <a:ext cx="8229600" cy="4572000"/>
          </a:xfrm>
          <a:prstGeom prst="rect">
            <a:avLst/>
          </a:prstGeom>
        </p:spPr>
        <p:txBody>
          <a:bodyPr/>
          <a:lstStyle>
            <a:lvl1pPr>
              <a:lnSpc>
                <a:spcPct val="100000"/>
              </a:lnSpc>
              <a:defRPr sz="2400">
                <a:solidFill>
                  <a:schemeClr val="tx1"/>
                </a:solidFill>
              </a:defRPr>
            </a:lvl1pPr>
            <a:lvl2pPr>
              <a:lnSpc>
                <a:spcPct val="100000"/>
              </a:lnSpc>
              <a:defRPr>
                <a:solidFill>
                  <a:schemeClr val="tx1"/>
                </a:solidFill>
              </a:defRPr>
            </a:lvl2pPr>
            <a:lvl3pPr>
              <a:lnSpc>
                <a:spcPct val="100000"/>
              </a:lnSpc>
              <a:defRPr>
                <a:solidFill>
                  <a:schemeClr val="tx1"/>
                </a:solidFill>
              </a:defRPr>
            </a:lvl3pPr>
            <a:lvl4pPr>
              <a:lnSpc>
                <a:spcPct val="100000"/>
              </a:lnSpc>
              <a:defRPr>
                <a:solidFill>
                  <a:schemeClr val="tx1"/>
                </a:solidFill>
              </a:defRPr>
            </a:lvl4pPr>
            <a:lvl5pPr>
              <a:lnSpc>
                <a:spcPct val="100000"/>
              </a:lnSpc>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4"/>
          <p:cNvSpPr>
            <a:spLocks noGrp="1"/>
          </p:cNvSpPr>
          <p:nvPr>
            <p:ph type="title"/>
          </p:nvPr>
        </p:nvSpPr>
        <p:spPr/>
        <p:txBody>
          <a:bodyPr/>
          <a:lstStyle>
            <a:lvl1pPr>
              <a:defRPr>
                <a:solidFill>
                  <a:schemeClr val="bg1"/>
                </a:solidFill>
              </a:defRPr>
            </a:lvl1pPr>
          </a:lstStyle>
          <a:p>
            <a:r>
              <a:rPr lang="en-US" smtClean="0"/>
              <a:t>Click to edit Master title style</a:t>
            </a:r>
            <a:endParaRPr lang="en-US" dirty="0"/>
          </a:p>
        </p:txBody>
      </p:sp>
      <p:pic>
        <p:nvPicPr>
          <p:cNvPr id="9" name="Picture 8"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Tree>
    <p:extLst>
      <p:ext uri="{BB962C8B-B14F-4D97-AF65-F5344CB8AC3E}">
        <p14:creationId xmlns:p14="http://schemas.microsoft.com/office/powerpoint/2010/main" val="322576645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199"/>
            <a:ext cx="4030662" cy="4572000"/>
          </a:xfrm>
          <a:prstGeom prst="rect">
            <a:avLst/>
          </a:prstGeom>
        </p:spPr>
        <p:txBody>
          <a:bodyPr/>
          <a:lstStyle>
            <a:lvl1pPr>
              <a:lnSpc>
                <a:spcPct val="100000"/>
              </a:lnSpc>
              <a:defRPr sz="2400"/>
            </a:lvl1pPr>
            <a:lvl2pPr>
              <a:lnSpc>
                <a:spcPct val="100000"/>
              </a:lnSpc>
              <a:defRPr sz="2000"/>
            </a:lvl2pPr>
            <a:lvl3pPr>
              <a:lnSpc>
                <a:spcPct val="100000"/>
              </a:lnSpc>
              <a:defRPr sz="1800"/>
            </a:lvl3pPr>
            <a:lvl4pPr>
              <a:lnSpc>
                <a:spcPct val="100000"/>
              </a:lnSpc>
              <a:defRPr sz="1600"/>
            </a:lvl4pPr>
            <a:lvl5pPr>
              <a:lnSpc>
                <a:spcPct val="100000"/>
              </a:lnSpc>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1600200"/>
            <a:ext cx="4030663" cy="4572000"/>
          </a:xfrm>
          <a:prstGeom prst="rect">
            <a:avLst/>
          </a:prstGeom>
        </p:spPr>
        <p:txBody>
          <a:bodyPr/>
          <a:lstStyle>
            <a:lvl1pPr>
              <a:lnSpc>
                <a:spcPct val="100000"/>
              </a:lnSpc>
              <a:defRPr sz="2400"/>
            </a:lvl1pPr>
            <a:lvl2pPr>
              <a:lnSpc>
                <a:spcPct val="100000"/>
              </a:lnSpc>
              <a:defRPr sz="2000"/>
            </a:lvl2pPr>
            <a:lvl3pPr>
              <a:lnSpc>
                <a:spcPct val="100000"/>
              </a:lnSpc>
              <a:defRPr sz="1800"/>
            </a:lvl3pPr>
            <a:lvl4pPr>
              <a:lnSpc>
                <a:spcPct val="100000"/>
              </a:lnSpc>
              <a:defRPr sz="1600"/>
            </a:lvl4pPr>
            <a:lvl5pPr>
              <a:lnSpc>
                <a:spcPct val="100000"/>
              </a:lnSpc>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
        <p:nvSpPr>
          <p:cNvPr id="8" name="Rectangle 7"/>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093565955"/>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4040188" cy="685800"/>
          </a:xfrm>
          <a:prstGeom prst="rect">
            <a:avLst/>
          </a:prstGeo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286000"/>
            <a:ext cx="4040188" cy="38862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1600200"/>
            <a:ext cx="4041775" cy="685800"/>
          </a:xfrm>
          <a:prstGeom prst="rect">
            <a:avLst/>
          </a:prstGeo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286000"/>
            <a:ext cx="4041775" cy="38862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7"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
        <p:nvSpPr>
          <p:cNvPr id="10" name="Rectangle 9"/>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172031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657600"/>
          </a:xfrm>
          <a:prstGeom prst="rect">
            <a:avLst/>
          </a:prstGeom>
        </p:spPr>
        <p:txBody>
          <a:bodyPr/>
          <a:lstStyle>
            <a:lvl1pPr>
              <a:lnSpc>
                <a:spcPct val="100000"/>
              </a:lnSpc>
              <a:defRPr sz="2400"/>
            </a:lvl1pPr>
            <a:lvl2pPr>
              <a:lnSpc>
                <a:spcPct val="100000"/>
              </a:lnSpc>
              <a:defRPr sz="2000"/>
            </a:lvl2pPr>
            <a:lvl3pPr>
              <a:lnSpc>
                <a:spcPct val="100000"/>
              </a:lnSpc>
              <a:defRPr sz="1800"/>
            </a:lvl3pPr>
            <a:lvl4pPr>
              <a:lnSpc>
                <a:spcPct val="100000"/>
              </a:lnSpc>
              <a:defRPr sz="1600"/>
            </a:lvl4pPr>
            <a:lvl5pPr>
              <a:lnSpc>
                <a:spcPct val="100000"/>
              </a:lnSpc>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199" y="5257799"/>
            <a:ext cx="8229600" cy="914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8" name="Picture 7"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
        <p:nvSpPr>
          <p:cNvPr id="7" name="Rectangle 6"/>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5591842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828800" y="1600200"/>
            <a:ext cx="5486400" cy="3048000"/>
          </a:xfrm>
          <a:prstGeom prst="rect">
            <a:avLst/>
          </a:prstGeom>
        </p:spPr>
        <p:txBody>
          <a:bodyPr/>
          <a:lstStyle>
            <a:lvl1pPr marL="0" indent="0">
              <a:lnSpc>
                <a:spcPct val="100000"/>
              </a:lnSpc>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828800" y="5257800"/>
            <a:ext cx="5486400" cy="914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4"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
        <p:nvSpPr>
          <p:cNvPr id="12" name="Text Placeholder 11"/>
          <p:cNvSpPr>
            <a:spLocks noGrp="1"/>
          </p:cNvSpPr>
          <p:nvPr>
            <p:ph type="body" sz="quarter" idx="10"/>
          </p:nvPr>
        </p:nvSpPr>
        <p:spPr>
          <a:xfrm>
            <a:off x="1828800" y="4648200"/>
            <a:ext cx="5486400" cy="609600"/>
          </a:xfrm>
        </p:spPr>
        <p:txBody>
          <a:bodyPr anchor="b">
            <a:noAutofit/>
          </a:bodyPr>
          <a:lstStyle>
            <a:lvl1pPr marL="0" indent="0">
              <a:buNone/>
              <a:defRPr sz="2000" b="1">
                <a:solidFill>
                  <a:schemeClr val="tx2"/>
                </a:solidFill>
              </a:defRPr>
            </a:lvl1pPr>
            <a:lvl2pPr marL="457200" indent="0">
              <a:buNone/>
              <a:defRPr sz="2000" b="1">
                <a:solidFill>
                  <a:schemeClr val="tx2"/>
                </a:solidFill>
              </a:defRPr>
            </a:lvl2pPr>
            <a:lvl3pPr marL="914400" indent="0">
              <a:buNone/>
              <a:defRPr sz="2000" b="1">
                <a:solidFill>
                  <a:schemeClr val="tx2"/>
                </a:solidFill>
              </a:defRPr>
            </a:lvl3pPr>
            <a:lvl4pPr marL="1371600" indent="0">
              <a:buNone/>
              <a:defRPr sz="2000" b="1">
                <a:solidFill>
                  <a:schemeClr val="tx2"/>
                </a:solidFill>
              </a:defRPr>
            </a:lvl4pPr>
            <a:lvl5pPr marL="1828800" indent="0">
              <a:buNone/>
              <a:defRPr sz="2000" b="1">
                <a:solidFill>
                  <a:schemeClr val="tx2"/>
                </a:solidFill>
              </a:defRPr>
            </a:lvl5pPr>
          </a:lstStyle>
          <a:p>
            <a:pPr lvl="0"/>
            <a:r>
              <a:rPr lang="en-US" smtClean="0"/>
              <a:t>Click to edit Master text styles</a:t>
            </a:r>
          </a:p>
        </p:txBody>
      </p:sp>
      <p:sp>
        <p:nvSpPr>
          <p:cNvPr id="20" name="Rectangle 19"/>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9748274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3" name="Picture 2"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
        <p:nvSpPr>
          <p:cNvPr id="5" name="Rectangle 4"/>
          <p:cNvSpPr/>
          <p:nvPr/>
        </p:nvSpPr>
        <p:spPr>
          <a:xfrm>
            <a:off x="0" y="0"/>
            <a:ext cx="9144000" cy="13716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4"/>
          <p:cNvSpPr>
            <a:spLocks noGrp="1"/>
          </p:cNvSpPr>
          <p:nvPr>
            <p:ph type="title"/>
          </p:nvPr>
        </p:nvSpPr>
        <p:spPr>
          <a:xfrm>
            <a:off x="457200" y="0"/>
            <a:ext cx="8229600" cy="13716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149580303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4343400"/>
            <a:ext cx="7772400" cy="1362075"/>
          </a:xfrm>
          <a:prstGeom prst="rect">
            <a:avLst/>
          </a:prstGeom>
        </p:spPr>
        <p:txBody>
          <a:bodyPr anchor="t"/>
          <a:lstStyle>
            <a:lvl1pPr algn="l">
              <a:defRPr sz="4000" b="1" cap="all">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2819399"/>
            <a:ext cx="7772400" cy="1517904"/>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pic>
        <p:nvPicPr>
          <p:cNvPr id="5" name="Picture 4"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pic>
        <p:nvPicPr>
          <p:cNvPr id="6" name="Picture 5"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Tree>
    <p:extLst>
      <p:ext uri="{BB962C8B-B14F-4D97-AF65-F5344CB8AC3E}">
        <p14:creationId xmlns:p14="http://schemas.microsoft.com/office/powerpoint/2010/main" val="106606106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with Footer Logo">
    <p:spTree>
      <p:nvGrpSpPr>
        <p:cNvPr id="1" name=""/>
        <p:cNvGrpSpPr/>
        <p:nvPr/>
      </p:nvGrpSpPr>
      <p:grpSpPr>
        <a:xfrm>
          <a:off x="0" y="0"/>
          <a:ext cx="0" cy="0"/>
          <a:chOff x="0" y="0"/>
          <a:chExt cx="0" cy="0"/>
        </a:xfrm>
      </p:grpSpPr>
      <p:pic>
        <p:nvPicPr>
          <p:cNvPr id="3" name="Picture 2" descr="bc_logo_color_rg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8481" y="6296958"/>
            <a:ext cx="1025485" cy="319171"/>
          </a:xfrm>
          <a:prstGeom prst="rect">
            <a:avLst/>
          </a:prstGeom>
        </p:spPr>
      </p:pic>
    </p:spTree>
    <p:extLst>
      <p:ext uri="{BB962C8B-B14F-4D97-AF65-F5344CB8AC3E}">
        <p14:creationId xmlns:p14="http://schemas.microsoft.com/office/powerpoint/2010/main" val="334043272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7B4113-40DD-470F-A4C6-2A2CA773CD7B}" type="datetimeFigureOut">
              <a:rPr lang="en-US" smtClean="0"/>
              <a:t>6/14/2017</a:t>
            </a:fld>
            <a:endParaRPr lang="en-US" dirty="0"/>
          </a:p>
        </p:txBody>
      </p:sp>
      <p:sp>
        <p:nvSpPr>
          <p:cNvPr id="3" name="Title Placeholder 2"/>
          <p:cNvSpPr>
            <a:spLocks noGrp="1"/>
          </p:cNvSpPr>
          <p:nvPr>
            <p:ph type="title"/>
          </p:nvPr>
        </p:nvSpPr>
        <p:spPr>
          <a:xfrm>
            <a:off x="457200" y="0"/>
            <a:ext cx="82296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Text Placeholder 3"/>
          <p:cNvSpPr>
            <a:spLocks noGrp="1"/>
          </p:cNvSpPr>
          <p:nvPr>
            <p:ph type="body" idx="1"/>
          </p:nvPr>
        </p:nvSpPr>
        <p:spPr>
          <a:xfrm>
            <a:off x="457200" y="1600199"/>
            <a:ext cx="8229600" cy="4572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TextBox 6"/>
          <p:cNvSpPr txBox="1"/>
          <p:nvPr/>
        </p:nvSpPr>
        <p:spPr>
          <a:xfrm>
            <a:off x="457200" y="6356350"/>
            <a:ext cx="2130552" cy="276999"/>
          </a:xfrm>
          <a:prstGeom prst="rect">
            <a:avLst/>
          </a:prstGeom>
          <a:noFill/>
        </p:spPr>
        <p:txBody>
          <a:bodyPr wrap="square" rtlCol="0">
            <a:spAutoFit/>
          </a:bodyPr>
          <a:lstStyle/>
          <a:p>
            <a:fld id="{E8D64B40-8ABA-E841-8DB1-7E01D8CD6700}" type="slidenum">
              <a:rPr lang="en-US" sz="1200" smtClean="0">
                <a:solidFill>
                  <a:srgbClr val="898989"/>
                </a:solidFill>
              </a:rPr>
              <a:t>‹#›</a:t>
            </a:fld>
            <a:endParaRPr lang="en-US" sz="1200" dirty="0">
              <a:solidFill>
                <a:srgbClr val="898989"/>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med">
    <p:fade/>
  </p:transition>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rgbClr val="DDDDDD"/>
          </a:solidFill>
          <a:latin typeface="Arial" charset="0"/>
          <a:ea typeface="ＭＳ Ｐゴシック" charset="0"/>
        </a:defRPr>
      </a:lvl2pPr>
      <a:lvl3pPr algn="l" rtl="0" eaLnBrk="1" fontAlgn="base" hangingPunct="1">
        <a:spcBef>
          <a:spcPct val="0"/>
        </a:spcBef>
        <a:spcAft>
          <a:spcPct val="0"/>
        </a:spcAft>
        <a:defRPr sz="3200">
          <a:solidFill>
            <a:srgbClr val="DDDDDD"/>
          </a:solidFill>
          <a:latin typeface="Arial" charset="0"/>
          <a:ea typeface="ＭＳ Ｐゴシック" charset="0"/>
        </a:defRPr>
      </a:lvl3pPr>
      <a:lvl4pPr algn="l" rtl="0" eaLnBrk="1" fontAlgn="base" hangingPunct="1">
        <a:spcBef>
          <a:spcPct val="0"/>
        </a:spcBef>
        <a:spcAft>
          <a:spcPct val="0"/>
        </a:spcAft>
        <a:defRPr sz="3200">
          <a:solidFill>
            <a:srgbClr val="DDDDDD"/>
          </a:solidFill>
          <a:latin typeface="Arial" charset="0"/>
          <a:ea typeface="ＭＳ Ｐゴシック" charset="0"/>
        </a:defRPr>
      </a:lvl4pPr>
      <a:lvl5pPr algn="l" rtl="0" eaLnBrk="1" fontAlgn="base" hangingPunct="1">
        <a:spcBef>
          <a:spcPct val="0"/>
        </a:spcBef>
        <a:spcAft>
          <a:spcPct val="0"/>
        </a:spcAft>
        <a:defRPr sz="3200">
          <a:solidFill>
            <a:srgbClr val="DDDDDD"/>
          </a:solidFill>
          <a:latin typeface="Arial" charset="0"/>
          <a:ea typeface="ＭＳ Ｐゴシック" charset="0"/>
        </a:defRPr>
      </a:lvl5pPr>
      <a:lvl6pPr marL="457200" algn="l" rtl="0" eaLnBrk="1" fontAlgn="base" hangingPunct="1">
        <a:spcBef>
          <a:spcPct val="0"/>
        </a:spcBef>
        <a:spcAft>
          <a:spcPct val="0"/>
        </a:spcAft>
        <a:defRPr sz="3200">
          <a:solidFill>
            <a:srgbClr val="DDDDDD"/>
          </a:solidFill>
          <a:latin typeface="Arial" charset="0"/>
          <a:ea typeface="ＭＳ Ｐゴシック" charset="0"/>
        </a:defRPr>
      </a:lvl6pPr>
      <a:lvl7pPr marL="914400" algn="l" rtl="0" eaLnBrk="1" fontAlgn="base" hangingPunct="1">
        <a:spcBef>
          <a:spcPct val="0"/>
        </a:spcBef>
        <a:spcAft>
          <a:spcPct val="0"/>
        </a:spcAft>
        <a:defRPr sz="3200">
          <a:solidFill>
            <a:srgbClr val="DDDDDD"/>
          </a:solidFill>
          <a:latin typeface="Arial" charset="0"/>
          <a:ea typeface="ＭＳ Ｐゴシック" charset="0"/>
        </a:defRPr>
      </a:lvl7pPr>
      <a:lvl8pPr marL="1371600" algn="l" rtl="0" eaLnBrk="1" fontAlgn="base" hangingPunct="1">
        <a:spcBef>
          <a:spcPct val="0"/>
        </a:spcBef>
        <a:spcAft>
          <a:spcPct val="0"/>
        </a:spcAft>
        <a:defRPr sz="3200">
          <a:solidFill>
            <a:srgbClr val="DDDDDD"/>
          </a:solidFill>
          <a:latin typeface="Arial" charset="0"/>
          <a:ea typeface="ＭＳ Ｐゴシック" charset="0"/>
        </a:defRPr>
      </a:lvl8pPr>
      <a:lvl9pPr marL="1828800" algn="l" rtl="0" eaLnBrk="1" fontAlgn="base" hangingPunct="1">
        <a:spcBef>
          <a:spcPct val="0"/>
        </a:spcBef>
        <a:spcAft>
          <a:spcPct val="0"/>
        </a:spcAft>
        <a:defRPr sz="3200">
          <a:solidFill>
            <a:srgbClr val="DDDDDD"/>
          </a:solidFill>
          <a:latin typeface="Arial" charset="0"/>
          <a:ea typeface="ＭＳ Ｐゴシック" charset="0"/>
        </a:defRPr>
      </a:lvl9pPr>
    </p:titleStyle>
    <p:bodyStyle>
      <a:lvl1pPr marL="342900" indent="-342900" algn="l" rtl="0" eaLnBrk="1" fontAlgn="base" hangingPunct="1">
        <a:lnSpc>
          <a:spcPct val="100000"/>
        </a:lnSpc>
        <a:spcBef>
          <a:spcPts val="1200"/>
        </a:spcBef>
        <a:spcAft>
          <a:spcPct val="0"/>
        </a:spcAft>
        <a:buClr>
          <a:schemeClr val="accent1"/>
        </a:buClr>
        <a:buChar char="•"/>
        <a:defRPr sz="2400">
          <a:solidFill>
            <a:schemeClr val="tx1"/>
          </a:solidFill>
          <a:latin typeface="+mn-lt"/>
          <a:ea typeface="+mn-ea"/>
          <a:cs typeface="+mn-cs"/>
        </a:defRPr>
      </a:lvl1pPr>
      <a:lvl2pPr marL="742950" indent="-285750" algn="l" rtl="0" eaLnBrk="1" fontAlgn="base" hangingPunct="1">
        <a:lnSpc>
          <a:spcPct val="100000"/>
        </a:lnSpc>
        <a:spcBef>
          <a:spcPct val="20000"/>
        </a:spcBef>
        <a:spcAft>
          <a:spcPct val="0"/>
        </a:spcAft>
        <a:buClr>
          <a:schemeClr val="accent1"/>
        </a:buClr>
        <a:buChar char="–"/>
        <a:defRPr sz="2000">
          <a:solidFill>
            <a:schemeClr val="tx1"/>
          </a:solidFill>
          <a:latin typeface="+mn-lt"/>
          <a:ea typeface="+mn-ea"/>
        </a:defRPr>
      </a:lvl2pPr>
      <a:lvl3pPr marL="1143000" indent="-228600" algn="l" rtl="0" eaLnBrk="1" fontAlgn="base" hangingPunct="1">
        <a:lnSpc>
          <a:spcPct val="100000"/>
        </a:lnSpc>
        <a:spcBef>
          <a:spcPct val="20000"/>
        </a:spcBef>
        <a:spcAft>
          <a:spcPct val="0"/>
        </a:spcAft>
        <a:buClr>
          <a:schemeClr val="accent1"/>
        </a:buClr>
        <a:buChar char="•"/>
        <a:defRPr sz="1800">
          <a:solidFill>
            <a:schemeClr val="tx1"/>
          </a:solidFill>
          <a:latin typeface="+mn-lt"/>
          <a:ea typeface="+mn-ea"/>
        </a:defRPr>
      </a:lvl3pPr>
      <a:lvl4pPr marL="1600200" indent="-228600" algn="l" rtl="0" eaLnBrk="1" fontAlgn="base" hangingPunct="1">
        <a:lnSpc>
          <a:spcPct val="100000"/>
        </a:lnSpc>
        <a:spcBef>
          <a:spcPct val="20000"/>
        </a:spcBef>
        <a:spcAft>
          <a:spcPct val="0"/>
        </a:spcAft>
        <a:buClr>
          <a:schemeClr val="accent1"/>
        </a:buClr>
        <a:buChar char="–"/>
        <a:defRPr sz="1600">
          <a:solidFill>
            <a:schemeClr val="tx1"/>
          </a:solidFill>
          <a:latin typeface="+mn-lt"/>
          <a:ea typeface="+mn-ea"/>
        </a:defRPr>
      </a:lvl4pPr>
      <a:lvl5pPr marL="2057400" indent="-228600" algn="l" rtl="0" eaLnBrk="1" fontAlgn="base" hangingPunct="1">
        <a:lnSpc>
          <a:spcPct val="100000"/>
        </a:lnSpc>
        <a:spcBef>
          <a:spcPct val="20000"/>
        </a:spcBef>
        <a:spcAft>
          <a:spcPct val="0"/>
        </a:spcAft>
        <a:buClr>
          <a:schemeClr val="accent1"/>
        </a:buClr>
        <a:buChar char="»"/>
        <a:defRPr sz="1600">
          <a:solidFill>
            <a:schemeClr val="tx1"/>
          </a:solidFill>
          <a:latin typeface="+mn-lt"/>
          <a:ea typeface="+mn-ea"/>
        </a:defRPr>
      </a:lvl5pPr>
      <a:lvl6pPr marL="2514600" indent="-228600" algn="l" rtl="0" eaLnBrk="1" fontAlgn="base" hangingPunct="1">
        <a:spcBef>
          <a:spcPct val="20000"/>
        </a:spcBef>
        <a:spcAft>
          <a:spcPct val="0"/>
        </a:spcAft>
        <a:buClr>
          <a:schemeClr val="hlink"/>
        </a:buClr>
        <a:buChar char="»"/>
        <a:defRPr sz="900">
          <a:solidFill>
            <a:schemeClr val="bg1"/>
          </a:solidFill>
          <a:latin typeface="+mn-lt"/>
          <a:ea typeface="+mn-ea"/>
        </a:defRPr>
      </a:lvl6pPr>
      <a:lvl7pPr marL="2971800" indent="-228600" algn="l" rtl="0" eaLnBrk="1" fontAlgn="base" hangingPunct="1">
        <a:spcBef>
          <a:spcPct val="20000"/>
        </a:spcBef>
        <a:spcAft>
          <a:spcPct val="0"/>
        </a:spcAft>
        <a:buClr>
          <a:schemeClr val="hlink"/>
        </a:buClr>
        <a:buChar char="»"/>
        <a:defRPr sz="900">
          <a:solidFill>
            <a:schemeClr val="bg1"/>
          </a:solidFill>
          <a:latin typeface="+mn-lt"/>
          <a:ea typeface="+mn-ea"/>
        </a:defRPr>
      </a:lvl7pPr>
      <a:lvl8pPr marL="3429000" indent="-228600" algn="l" rtl="0" eaLnBrk="1" fontAlgn="base" hangingPunct="1">
        <a:spcBef>
          <a:spcPct val="20000"/>
        </a:spcBef>
        <a:spcAft>
          <a:spcPct val="0"/>
        </a:spcAft>
        <a:buClr>
          <a:schemeClr val="hlink"/>
        </a:buClr>
        <a:buChar char="»"/>
        <a:defRPr sz="900">
          <a:solidFill>
            <a:schemeClr val="bg1"/>
          </a:solidFill>
          <a:latin typeface="+mn-lt"/>
          <a:ea typeface="+mn-ea"/>
        </a:defRPr>
      </a:lvl8pPr>
      <a:lvl9pPr marL="3886200" indent="-228600" algn="l" rtl="0" eaLnBrk="1" fontAlgn="base" hangingPunct="1">
        <a:spcBef>
          <a:spcPct val="20000"/>
        </a:spcBef>
        <a:spcAft>
          <a:spcPct val="0"/>
        </a:spcAft>
        <a:buClr>
          <a:schemeClr val="hlink"/>
        </a:buClr>
        <a:buChar char="»"/>
        <a:defRPr sz="900">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mailto:mark.srere@bryancave.com" TargetMode="External"/><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linkedin.com/in/kristin-robinson-2b097a4" TargetMode="External"/><Relationship Id="rId5" Type="http://schemas.openxmlformats.org/officeDocument/2006/relationships/hyperlink" Target="https://www.linkedin.com/in/mark-srere-2585689" TargetMode="External"/><Relationship Id="rId4" Type="http://schemas.openxmlformats.org/officeDocument/2006/relationships/hyperlink" Target="mailto:kristin.robinson@bryancave.com"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FCPA</a:t>
            </a:r>
            <a:r>
              <a:rPr lang="en-US" dirty="0" smtClean="0"/>
              <a:t>:  2017 Mid-Year Review</a:t>
            </a:r>
            <a:endParaRPr lang="en-US" dirty="0"/>
          </a:p>
        </p:txBody>
      </p:sp>
      <p:sp>
        <p:nvSpPr>
          <p:cNvPr id="3" name="Subtitle 2"/>
          <p:cNvSpPr>
            <a:spLocks noGrp="1"/>
          </p:cNvSpPr>
          <p:nvPr>
            <p:ph type="subTitle" idx="1"/>
          </p:nvPr>
        </p:nvSpPr>
        <p:spPr/>
        <p:txBody>
          <a:bodyPr/>
          <a:lstStyle/>
          <a:p>
            <a:r>
              <a:rPr lang="en-US" dirty="0" smtClean="0"/>
              <a:t>June 14, 2017</a:t>
            </a:r>
            <a:endParaRPr lang="en-US" dirty="0"/>
          </a:p>
        </p:txBody>
      </p:sp>
    </p:spTree>
    <p:extLst>
      <p:ext uri="{BB962C8B-B14F-4D97-AF65-F5344CB8AC3E}">
        <p14:creationId xmlns:p14="http://schemas.microsoft.com/office/powerpoint/2010/main" val="1380509628"/>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FCPA Statistics: Types of Settlements</a:t>
            </a:r>
            <a:endParaRPr lang="en-US" dirty="0"/>
          </a:p>
        </p:txBody>
      </p:sp>
      <p:sp>
        <p:nvSpPr>
          <p:cNvPr id="7" name="Content Placeholder 6"/>
          <p:cNvSpPr>
            <a:spLocks noGrp="1"/>
          </p:cNvSpPr>
          <p:nvPr>
            <p:ph idx="1"/>
          </p:nvPr>
        </p:nvSpPr>
        <p:spPr>
          <a:xfrm>
            <a:off x="457200" y="1600200"/>
            <a:ext cx="8077200" cy="4572000"/>
          </a:xfrm>
        </p:spPr>
        <p:txBody>
          <a:bodyPr>
            <a:normAutofit fontScale="92500" lnSpcReduction="20000"/>
          </a:bodyPr>
          <a:lstStyle/>
          <a:p>
            <a:r>
              <a:rPr lang="en-US" dirty="0" smtClean="0"/>
              <a:t>Corporate Settlements (DOJ / SEC)</a:t>
            </a:r>
          </a:p>
          <a:p>
            <a:pPr lvl="1"/>
            <a:r>
              <a:rPr lang="en-US" sz="1800" dirty="0" smtClean="0"/>
              <a:t>2016:  27 companies</a:t>
            </a:r>
          </a:p>
          <a:p>
            <a:pPr lvl="1"/>
            <a:r>
              <a:rPr lang="en-US" sz="1800" dirty="0" smtClean="0"/>
              <a:t>2015: 11 companies</a:t>
            </a:r>
          </a:p>
          <a:p>
            <a:pPr lvl="1"/>
            <a:r>
              <a:rPr lang="en-US" sz="1800" dirty="0" smtClean="0"/>
              <a:t>2014: 10 companies</a:t>
            </a:r>
          </a:p>
          <a:p>
            <a:pPr lvl="1"/>
            <a:r>
              <a:rPr lang="en-US" sz="1800" dirty="0" smtClean="0"/>
              <a:t>2013: 12 companies</a:t>
            </a:r>
          </a:p>
          <a:p>
            <a:pPr lvl="1"/>
            <a:r>
              <a:rPr lang="en-US" sz="1800" dirty="0" smtClean="0"/>
              <a:t>2012: 12 companies</a:t>
            </a:r>
          </a:p>
          <a:p>
            <a:pPr lvl="1"/>
            <a:r>
              <a:rPr lang="en-US" sz="1800" dirty="0" smtClean="0"/>
              <a:t>2011: 15 companies</a:t>
            </a:r>
          </a:p>
          <a:p>
            <a:pPr lvl="1"/>
            <a:r>
              <a:rPr lang="en-US" sz="1800" dirty="0" smtClean="0"/>
              <a:t>2010: 23 companies</a:t>
            </a:r>
          </a:p>
          <a:p>
            <a:r>
              <a:rPr lang="en-US" sz="2200" dirty="0" smtClean="0"/>
              <a:t>Individuals Charged by DOJ</a:t>
            </a:r>
          </a:p>
          <a:p>
            <a:pPr lvl="1"/>
            <a:r>
              <a:rPr lang="en-US" sz="1800" dirty="0" smtClean="0"/>
              <a:t>2016:  12 individuals</a:t>
            </a:r>
          </a:p>
          <a:p>
            <a:pPr lvl="1"/>
            <a:r>
              <a:rPr lang="en-US" sz="1800" dirty="0" smtClean="0"/>
              <a:t>2015: 8 individuals</a:t>
            </a:r>
          </a:p>
          <a:p>
            <a:pPr lvl="1"/>
            <a:r>
              <a:rPr lang="en-US" sz="1800" dirty="0" smtClean="0"/>
              <a:t>2014: 10 individuals</a:t>
            </a:r>
          </a:p>
          <a:p>
            <a:pPr lvl="1"/>
            <a:r>
              <a:rPr lang="en-US" sz="1800" dirty="0" smtClean="0"/>
              <a:t>2013: 12 individuals</a:t>
            </a:r>
          </a:p>
          <a:p>
            <a:pPr lvl="1"/>
            <a:r>
              <a:rPr lang="en-US" sz="1800" dirty="0" smtClean="0"/>
              <a:t>2012: 2 individuals</a:t>
            </a:r>
          </a:p>
          <a:p>
            <a:pPr lvl="1"/>
            <a:r>
              <a:rPr lang="en-US" sz="1800" dirty="0" smtClean="0"/>
              <a:t>2011: 10 individuals</a:t>
            </a:r>
          </a:p>
          <a:p>
            <a:pPr lvl="1"/>
            <a:r>
              <a:rPr lang="en-US" sz="1800" dirty="0" smtClean="0"/>
              <a:t>2010: 33 individuals</a:t>
            </a:r>
            <a:endParaRPr lang="en-US" sz="1800" dirty="0"/>
          </a:p>
        </p:txBody>
      </p:sp>
    </p:spTree>
    <p:extLst>
      <p:ext uri="{BB962C8B-B14F-4D97-AF65-F5344CB8AC3E}">
        <p14:creationId xmlns:p14="http://schemas.microsoft.com/office/powerpoint/2010/main" val="4267054541"/>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0" indent="-457200">
              <a:buFont typeface="+mj-lt"/>
              <a:buAutoNum type="arabicPeriod"/>
            </a:pPr>
            <a:r>
              <a:rPr lang="en-US" dirty="0" smtClean="0"/>
              <a:t>Siemens (Germany): $800 million (2008)</a:t>
            </a:r>
          </a:p>
          <a:p>
            <a:pPr marL="457200" indent="-457200">
              <a:buFont typeface="+mj-lt"/>
              <a:buAutoNum type="arabicPeriod"/>
            </a:pPr>
            <a:r>
              <a:rPr lang="en-US" dirty="0" smtClean="0"/>
              <a:t>Alstom (France): $772 million (2014)</a:t>
            </a:r>
          </a:p>
          <a:p>
            <a:pPr marL="457200" indent="-457200">
              <a:buFont typeface="+mj-lt"/>
              <a:buAutoNum type="arabicPeriod"/>
            </a:pPr>
            <a:r>
              <a:rPr lang="en-US" dirty="0" smtClean="0"/>
              <a:t>KBR / Halliburton (U.S.): $579 million (2009)</a:t>
            </a:r>
          </a:p>
          <a:p>
            <a:pPr marL="457200" indent="-457200">
              <a:buFont typeface="+mj-lt"/>
              <a:buAutoNum type="arabicPeriod"/>
            </a:pPr>
            <a:r>
              <a:rPr lang="en-US" dirty="0" err="1" smtClean="0"/>
              <a:t>Teva</a:t>
            </a:r>
            <a:r>
              <a:rPr lang="en-US" dirty="0" smtClean="0"/>
              <a:t> Pharmaceutical (Israel): $519 million (2016)</a:t>
            </a:r>
          </a:p>
          <a:p>
            <a:pPr marL="457200" indent="-457200">
              <a:buFont typeface="+mj-lt"/>
              <a:buAutoNum type="arabicPeriod"/>
            </a:pPr>
            <a:r>
              <a:rPr lang="en-US" dirty="0" err="1" smtClean="0"/>
              <a:t>Odebrecht</a:t>
            </a:r>
            <a:r>
              <a:rPr lang="en-US" dirty="0" smtClean="0"/>
              <a:t>/</a:t>
            </a:r>
            <a:r>
              <a:rPr lang="en-US" dirty="0" err="1" smtClean="0"/>
              <a:t>Braskem</a:t>
            </a:r>
            <a:r>
              <a:rPr lang="en-US" dirty="0" smtClean="0"/>
              <a:t> (Brazil): $420 million (2016)</a:t>
            </a:r>
          </a:p>
          <a:p>
            <a:pPr marL="457200" indent="-457200">
              <a:buFont typeface="+mj-lt"/>
              <a:buAutoNum type="arabicPeriod"/>
            </a:pPr>
            <a:r>
              <a:rPr lang="en-US" dirty="0" err="1" smtClean="0"/>
              <a:t>Och</a:t>
            </a:r>
            <a:r>
              <a:rPr lang="en-US" dirty="0" smtClean="0"/>
              <a:t>-Ziff (U.S.): $412 million (2016)</a:t>
            </a:r>
          </a:p>
          <a:p>
            <a:pPr marL="457200" indent="-457200">
              <a:buFont typeface="+mj-lt"/>
              <a:buAutoNum type="arabicPeriod"/>
            </a:pPr>
            <a:r>
              <a:rPr lang="en-US" dirty="0" smtClean="0"/>
              <a:t>BAE (UK): $400 million (2010)</a:t>
            </a:r>
          </a:p>
          <a:p>
            <a:pPr marL="457200" indent="-457200">
              <a:buFont typeface="+mj-lt"/>
              <a:buAutoNum type="arabicPeriod"/>
            </a:pPr>
            <a:r>
              <a:rPr lang="en-US" dirty="0" smtClean="0"/>
              <a:t>Total SA (France): $398 million (2013)</a:t>
            </a:r>
          </a:p>
          <a:p>
            <a:pPr marL="457200" indent="-457200">
              <a:buFont typeface="+mj-lt"/>
              <a:buAutoNum type="arabicPeriod"/>
            </a:pPr>
            <a:r>
              <a:rPr lang="en-US" dirty="0" err="1" smtClean="0"/>
              <a:t>VimpelCom</a:t>
            </a:r>
            <a:r>
              <a:rPr lang="en-US" dirty="0" smtClean="0"/>
              <a:t> (Holland): $398 million (2016)</a:t>
            </a:r>
          </a:p>
          <a:p>
            <a:pPr marL="457200" indent="-457200">
              <a:buFont typeface="+mj-lt"/>
              <a:buAutoNum type="arabicPeriod"/>
            </a:pPr>
            <a:r>
              <a:rPr lang="en-US" dirty="0" smtClean="0"/>
              <a:t>Alcoa (U.S.): $384 million (2014)</a:t>
            </a:r>
          </a:p>
        </p:txBody>
      </p:sp>
      <p:sp>
        <p:nvSpPr>
          <p:cNvPr id="3" name="Title 2"/>
          <p:cNvSpPr>
            <a:spLocks noGrp="1"/>
          </p:cNvSpPr>
          <p:nvPr>
            <p:ph type="title"/>
          </p:nvPr>
        </p:nvSpPr>
        <p:spPr/>
        <p:txBody>
          <a:bodyPr/>
          <a:lstStyle/>
          <a:p>
            <a:r>
              <a:rPr lang="en-US" dirty="0" smtClean="0"/>
              <a:t>FCPA Top Ten Settlements</a:t>
            </a:r>
            <a:endParaRPr lang="en-US" dirty="0"/>
          </a:p>
        </p:txBody>
      </p:sp>
    </p:spTree>
    <p:extLst>
      <p:ext uri="{BB962C8B-B14F-4D97-AF65-F5344CB8AC3E}">
        <p14:creationId xmlns:p14="http://schemas.microsoft.com/office/powerpoint/2010/main" val="2291656445"/>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80000"/>
              </a:lnSpc>
              <a:defRPr/>
            </a:pPr>
            <a:r>
              <a:rPr lang="en-US" altLang="en-US" dirty="0"/>
              <a:t>The New Administration:  Reading the Tea Leaves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4721691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“It’s a horrible law and it should be changed.”</a:t>
            </a:r>
          </a:p>
          <a:p>
            <a:pPr marL="0" indent="0">
              <a:buNone/>
            </a:pPr>
            <a:endParaRPr lang="en-US" dirty="0" smtClean="0"/>
          </a:p>
          <a:p>
            <a:pPr marL="0" indent="0">
              <a:buNone/>
            </a:pPr>
            <a:r>
              <a:rPr lang="en-US" dirty="0" smtClean="0"/>
              <a:t>U.S. shouldn’t prosecute companies that are “getting business and creating jobs in this country.”</a:t>
            </a:r>
          </a:p>
          <a:p>
            <a:pPr marL="0" indent="0">
              <a:buNone/>
            </a:pPr>
            <a:endParaRPr lang="en-US" dirty="0" smtClean="0"/>
          </a:p>
          <a:p>
            <a:pPr marL="0" indent="0">
              <a:buNone/>
            </a:pPr>
            <a:r>
              <a:rPr lang="en-US" dirty="0" smtClean="0"/>
              <a:t>“. . . for this country to prosecute because something happened in India is outrageous.”</a:t>
            </a:r>
          </a:p>
          <a:p>
            <a:pPr marL="0" indent="0">
              <a:buNone/>
            </a:pPr>
            <a:endParaRPr lang="en-US" dirty="0" smtClean="0"/>
          </a:p>
          <a:p>
            <a:pPr marL="0" indent="0" algn="r">
              <a:buNone/>
            </a:pPr>
            <a:r>
              <a:rPr lang="en-US" sz="2000" i="1" dirty="0"/>
              <a:t>May 15, 2012 CNBC Squawk box </a:t>
            </a:r>
            <a:r>
              <a:rPr lang="en-US" sz="2000" i="1" dirty="0" smtClean="0"/>
              <a:t>interview</a:t>
            </a:r>
            <a:endParaRPr lang="en-US" sz="2000" i="1" dirty="0"/>
          </a:p>
        </p:txBody>
      </p:sp>
      <p:sp>
        <p:nvSpPr>
          <p:cNvPr id="3" name="Title 2"/>
          <p:cNvSpPr>
            <a:spLocks noGrp="1"/>
          </p:cNvSpPr>
          <p:nvPr>
            <p:ph type="title"/>
          </p:nvPr>
        </p:nvSpPr>
        <p:spPr/>
        <p:txBody>
          <a:bodyPr/>
          <a:lstStyle/>
          <a:p>
            <a:r>
              <a:rPr lang="en-US" dirty="0" smtClean="0"/>
              <a:t>Trump on </a:t>
            </a:r>
            <a:r>
              <a:rPr lang="en-US" dirty="0" err="1" smtClean="0"/>
              <a:t>FCPA</a:t>
            </a:r>
            <a:r>
              <a:rPr lang="en-US" dirty="0" smtClean="0"/>
              <a:t> (Before </a:t>
            </a:r>
            <a:r>
              <a:rPr lang="en-US" dirty="0" err="1" smtClean="0"/>
              <a:t>POTUS</a:t>
            </a:r>
            <a:r>
              <a:rPr lang="en-US" dirty="0" smtClean="0"/>
              <a:t>)</a:t>
            </a:r>
            <a:endParaRPr lang="en-US" dirty="0"/>
          </a:p>
        </p:txBody>
      </p:sp>
    </p:spTree>
    <p:extLst>
      <p:ext uri="{BB962C8B-B14F-4D97-AF65-F5344CB8AC3E}">
        <p14:creationId xmlns:p14="http://schemas.microsoft.com/office/powerpoint/2010/main" val="423873542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1" indent="0">
              <a:buNone/>
            </a:pPr>
            <a:endParaRPr lang="en-US" sz="2400" dirty="0" smtClean="0"/>
          </a:p>
          <a:p>
            <a:pPr marL="0" lvl="1" indent="0">
              <a:buNone/>
            </a:pPr>
            <a:r>
              <a:rPr lang="en-US" sz="2400" dirty="0" smtClean="0"/>
              <a:t>“</a:t>
            </a:r>
            <a:r>
              <a:rPr lang="en-US" sz="2400" dirty="0"/>
              <a:t>Will you commit to continued vigorous enforcement of the Foreign Corrupt Practices Act and the International Anti-Bribery Act of 1998</a:t>
            </a:r>
            <a:r>
              <a:rPr lang="en-US" sz="2400" dirty="0" smtClean="0"/>
              <a:t>?” </a:t>
            </a:r>
          </a:p>
          <a:p>
            <a:pPr marL="0" lvl="1" indent="0">
              <a:buNone/>
            </a:pPr>
            <a:endParaRPr lang="en-US" sz="2400" dirty="0" smtClean="0"/>
          </a:p>
          <a:p>
            <a:pPr marL="0" lvl="1" indent="0">
              <a:buNone/>
            </a:pPr>
            <a:r>
              <a:rPr lang="en-US" sz="2400" dirty="0" smtClean="0"/>
              <a:t>“Yes</a:t>
            </a:r>
            <a:r>
              <a:rPr lang="en-US" sz="2400" dirty="0"/>
              <a:t>, if confirmed as </a:t>
            </a:r>
            <a:r>
              <a:rPr lang="en-US" sz="2400" dirty="0" smtClean="0"/>
              <a:t>Attorney General</a:t>
            </a:r>
            <a:r>
              <a:rPr lang="en-US" sz="2400" dirty="0"/>
              <a:t>, I will enforce all federal laws, including the Foreign Corrupt Practices Act and the International Anti-Bribery Act of 1998, as appropriate based on the facts and circumstances of each </a:t>
            </a:r>
            <a:r>
              <a:rPr lang="en-US" sz="2400" dirty="0" smtClean="0"/>
              <a:t>case.“</a:t>
            </a:r>
          </a:p>
          <a:p>
            <a:pPr marL="0" lvl="1" indent="0">
              <a:buNone/>
            </a:pPr>
            <a:endParaRPr lang="en-US" sz="800" dirty="0" smtClean="0"/>
          </a:p>
          <a:p>
            <a:pPr marL="457200" lvl="1" indent="0" algn="r">
              <a:spcBef>
                <a:spcPts val="0"/>
              </a:spcBef>
              <a:buNone/>
            </a:pPr>
            <a:r>
              <a:rPr lang="en-US" i="1" dirty="0" smtClean="0"/>
              <a:t>Question from Senator Whitehouse,</a:t>
            </a:r>
          </a:p>
          <a:p>
            <a:pPr marL="457200" lvl="1" indent="0" algn="r">
              <a:spcBef>
                <a:spcPts val="0"/>
              </a:spcBef>
              <a:buNone/>
            </a:pPr>
            <a:r>
              <a:rPr lang="en-US" i="1" dirty="0" smtClean="0"/>
              <a:t>Sessions confirmation hearing</a:t>
            </a:r>
            <a:endParaRPr lang="en-US" i="1" dirty="0"/>
          </a:p>
          <a:p>
            <a:pPr lvl="1"/>
            <a:endParaRPr lang="en-US" dirty="0" smtClean="0"/>
          </a:p>
          <a:p>
            <a:pPr marL="457200" lvl="1" indent="0">
              <a:buNone/>
            </a:pPr>
            <a:endParaRPr lang="en-US" dirty="0"/>
          </a:p>
        </p:txBody>
      </p:sp>
      <p:sp>
        <p:nvSpPr>
          <p:cNvPr id="3" name="Title 2"/>
          <p:cNvSpPr>
            <a:spLocks noGrp="1"/>
          </p:cNvSpPr>
          <p:nvPr>
            <p:ph type="title"/>
          </p:nvPr>
        </p:nvSpPr>
        <p:spPr/>
        <p:txBody>
          <a:bodyPr/>
          <a:lstStyle/>
          <a:p>
            <a:r>
              <a:rPr lang="en-US" dirty="0" smtClean="0"/>
              <a:t>Sessions Pre-Confirmation</a:t>
            </a:r>
            <a:endParaRPr lang="en-US" dirty="0"/>
          </a:p>
        </p:txBody>
      </p:sp>
    </p:spTree>
    <p:extLst>
      <p:ext uri="{BB962C8B-B14F-4D97-AF65-F5344CB8AC3E}">
        <p14:creationId xmlns:p14="http://schemas.microsoft.com/office/powerpoint/2010/main" val="1872815026"/>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7696200" cy="4572000"/>
          </a:xfrm>
        </p:spPr>
        <p:txBody>
          <a:bodyPr anchor="t">
            <a:normAutofit/>
          </a:bodyPr>
          <a:lstStyle/>
          <a:p>
            <a:pPr marL="457200" indent="0">
              <a:spcBef>
                <a:spcPts val="600"/>
              </a:spcBef>
              <a:buNone/>
            </a:pPr>
            <a:r>
              <a:rPr lang="en-US" altLang="en-US" sz="2000" dirty="0" smtClean="0"/>
              <a:t>“Corruption harms free competition, distorts prices [and] often leads to substandard products and services coming into this country[,]…increases the cost of doing business, and hurts honest companies that don’t pay these bribes.”</a:t>
            </a:r>
          </a:p>
          <a:p>
            <a:pPr marL="457200" indent="0">
              <a:spcBef>
                <a:spcPts val="600"/>
              </a:spcBef>
              <a:buNone/>
            </a:pPr>
            <a:endParaRPr lang="en-US" altLang="en-US" sz="2000" dirty="0" smtClean="0"/>
          </a:p>
          <a:p>
            <a:pPr marL="457200" indent="0">
              <a:spcBef>
                <a:spcPts val="600"/>
              </a:spcBef>
              <a:buNone/>
              <a:tabLst>
                <a:tab pos="7662863" algn="l"/>
              </a:tabLst>
            </a:pPr>
            <a:r>
              <a:rPr lang="en-US" altLang="en-US" sz="2000" dirty="0" smtClean="0"/>
              <a:t>Because the DOJ “wants to create an even playing field for law-abiding companies,” DOJ will “continue to strongly enforce the </a:t>
            </a:r>
            <a:r>
              <a:rPr lang="en-US" altLang="en-US" sz="2000" dirty="0" err="1" smtClean="0"/>
              <a:t>FCPA</a:t>
            </a:r>
            <a:r>
              <a:rPr lang="en-US" altLang="en-US" sz="2000" dirty="0" smtClean="0"/>
              <a:t> and other anti-corruption laws.” </a:t>
            </a:r>
          </a:p>
          <a:p>
            <a:pPr marL="457200" indent="0">
              <a:spcBef>
                <a:spcPts val="600"/>
              </a:spcBef>
              <a:buNone/>
              <a:tabLst>
                <a:tab pos="7662863" algn="l"/>
              </a:tabLst>
            </a:pPr>
            <a:endParaRPr lang="en-US" altLang="en-US" sz="2000" dirty="0" smtClean="0"/>
          </a:p>
          <a:p>
            <a:pPr marL="457200" indent="0">
              <a:spcBef>
                <a:spcPts val="600"/>
              </a:spcBef>
              <a:buNone/>
              <a:tabLst>
                <a:tab pos="7662863" algn="l"/>
              </a:tabLst>
            </a:pPr>
            <a:r>
              <a:rPr lang="en-US" altLang="en-US" sz="2000" dirty="0" smtClean="0"/>
              <a:t>“Congress enacted this law 40 years ago, when companies considered it a routine expense to bribe foreign officials in order to gain business advantages abroad”</a:t>
            </a:r>
            <a:endParaRPr lang="en-US" altLang="en-US" sz="2000" dirty="0"/>
          </a:p>
          <a:p>
            <a:pPr marL="0" indent="0" algn="r">
              <a:spcBef>
                <a:spcPts val="600"/>
              </a:spcBef>
              <a:buNone/>
            </a:pPr>
            <a:r>
              <a:rPr lang="en-US" altLang="en-US" sz="2000" i="1" dirty="0" smtClean="0"/>
              <a:t>Attorney General Jeff Sessions</a:t>
            </a:r>
            <a:endParaRPr lang="en-US" altLang="en-US" sz="2400" i="1" dirty="0"/>
          </a:p>
          <a:p>
            <a:endParaRPr lang="en-US" dirty="0"/>
          </a:p>
        </p:txBody>
      </p:sp>
      <p:sp>
        <p:nvSpPr>
          <p:cNvPr id="3" name="Title 2"/>
          <p:cNvSpPr>
            <a:spLocks noGrp="1"/>
          </p:cNvSpPr>
          <p:nvPr>
            <p:ph type="title"/>
          </p:nvPr>
        </p:nvSpPr>
        <p:spPr/>
        <p:txBody>
          <a:bodyPr/>
          <a:lstStyle/>
          <a:p>
            <a:r>
              <a:rPr lang="en-US" dirty="0" smtClean="0"/>
              <a:t>Sessions Post-Confirmation</a:t>
            </a:r>
            <a:endParaRPr lang="en-US" dirty="0"/>
          </a:p>
        </p:txBody>
      </p:sp>
    </p:spTree>
    <p:extLst>
      <p:ext uri="{BB962C8B-B14F-4D97-AF65-F5344CB8AC3E}">
        <p14:creationId xmlns:p14="http://schemas.microsoft.com/office/powerpoint/2010/main" val="3282486310"/>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smtClean="0"/>
          </a:p>
          <a:p>
            <a:pPr marL="0" indent="0">
              <a:buNone/>
            </a:pPr>
            <a:r>
              <a:rPr lang="en-US" dirty="0" smtClean="0"/>
              <a:t>The strategy of the Trump administration’s anti-fraud effort “is to motivate companies and individuals to comply with the law” and “not to prosecute every company we can, or break our own records for the largest fines or longest prison sentences.”</a:t>
            </a:r>
          </a:p>
          <a:p>
            <a:pPr marL="0" indent="0" algn="r">
              <a:buNone/>
            </a:pPr>
            <a:r>
              <a:rPr lang="en-US" i="1" dirty="0" smtClean="0"/>
              <a:t>Trevor McFadden</a:t>
            </a:r>
          </a:p>
          <a:p>
            <a:pPr marL="0" indent="0" algn="r">
              <a:spcBef>
                <a:spcPts val="0"/>
              </a:spcBef>
              <a:buNone/>
            </a:pPr>
            <a:r>
              <a:rPr lang="en-US" sz="1800" i="1" dirty="0" smtClean="0"/>
              <a:t>Deputy Attorney General</a:t>
            </a:r>
          </a:p>
          <a:p>
            <a:pPr marL="0" indent="0" algn="r">
              <a:spcBef>
                <a:spcPts val="0"/>
              </a:spcBef>
              <a:buNone/>
            </a:pPr>
            <a:r>
              <a:rPr lang="en-US" sz="1800" i="1" dirty="0" smtClean="0"/>
              <a:t>DOJ Criminal Division</a:t>
            </a:r>
            <a:endParaRPr lang="en-US" sz="1800" i="1" dirty="0"/>
          </a:p>
        </p:txBody>
      </p:sp>
      <p:sp>
        <p:nvSpPr>
          <p:cNvPr id="3" name="Title 2"/>
          <p:cNvSpPr>
            <a:spLocks noGrp="1"/>
          </p:cNvSpPr>
          <p:nvPr>
            <p:ph type="title"/>
          </p:nvPr>
        </p:nvSpPr>
        <p:spPr/>
        <p:txBody>
          <a:bodyPr/>
          <a:lstStyle/>
          <a:p>
            <a:r>
              <a:rPr lang="en-US" dirty="0" smtClean="0"/>
              <a:t>Department of Justice</a:t>
            </a:r>
            <a:endParaRPr lang="en-US" dirty="0"/>
          </a:p>
        </p:txBody>
      </p:sp>
    </p:spTree>
    <p:extLst>
      <p:ext uri="{BB962C8B-B14F-4D97-AF65-F5344CB8AC3E}">
        <p14:creationId xmlns:p14="http://schemas.microsoft.com/office/powerpoint/2010/main" val="1995128583"/>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smtClean="0"/>
          </a:p>
          <a:p>
            <a:pPr marL="0" indent="0">
              <a:buNone/>
            </a:pPr>
            <a:r>
              <a:rPr lang="en-US" dirty="0" smtClean="0"/>
              <a:t>“[Future </a:t>
            </a:r>
            <a:r>
              <a:rPr lang="en-US" dirty="0" err="1" smtClean="0"/>
              <a:t>FCPA</a:t>
            </a:r>
            <a:r>
              <a:rPr lang="en-US" dirty="0" smtClean="0"/>
              <a:t> investigations will] be measured in months, not years” as the DOJ makes “a concerted effort to move corporate investigations expeditiously.”</a:t>
            </a:r>
          </a:p>
          <a:p>
            <a:pPr marL="0" indent="0" algn="r">
              <a:buNone/>
            </a:pPr>
            <a:r>
              <a:rPr lang="en-US" i="1" dirty="0" smtClean="0"/>
              <a:t>Trevor McFadden</a:t>
            </a:r>
          </a:p>
          <a:p>
            <a:pPr marL="0" indent="0" algn="r">
              <a:spcBef>
                <a:spcPts val="0"/>
              </a:spcBef>
              <a:buNone/>
            </a:pPr>
            <a:r>
              <a:rPr lang="en-US" sz="1800" i="1" dirty="0"/>
              <a:t>Deputy Attorney General</a:t>
            </a:r>
          </a:p>
          <a:p>
            <a:pPr marL="0" indent="0" algn="r">
              <a:spcBef>
                <a:spcPts val="0"/>
              </a:spcBef>
              <a:buNone/>
            </a:pPr>
            <a:r>
              <a:rPr lang="en-US" sz="1800" i="1" dirty="0" smtClean="0"/>
              <a:t>DOJ Criminal Division</a:t>
            </a:r>
            <a:endParaRPr lang="en-US" sz="1800" i="1" dirty="0"/>
          </a:p>
        </p:txBody>
      </p:sp>
      <p:sp>
        <p:nvSpPr>
          <p:cNvPr id="3" name="Title 2"/>
          <p:cNvSpPr>
            <a:spLocks noGrp="1"/>
          </p:cNvSpPr>
          <p:nvPr>
            <p:ph type="title"/>
          </p:nvPr>
        </p:nvSpPr>
        <p:spPr/>
        <p:txBody>
          <a:bodyPr/>
          <a:lstStyle/>
          <a:p>
            <a:r>
              <a:rPr lang="en-US" dirty="0" smtClean="0"/>
              <a:t>Investigation Timeline</a:t>
            </a:r>
            <a:endParaRPr lang="en-US" dirty="0"/>
          </a:p>
        </p:txBody>
      </p:sp>
    </p:spTree>
    <p:extLst>
      <p:ext uri="{BB962C8B-B14F-4D97-AF65-F5344CB8AC3E}">
        <p14:creationId xmlns:p14="http://schemas.microsoft.com/office/powerpoint/2010/main" val="378218164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7696200" cy="4572000"/>
          </a:xfrm>
        </p:spPr>
        <p:txBody>
          <a:bodyPr anchor="t">
            <a:normAutofit/>
          </a:bodyPr>
          <a:lstStyle/>
          <a:p>
            <a:pPr marL="0" indent="0">
              <a:spcBef>
                <a:spcPts val="600"/>
              </a:spcBef>
              <a:buNone/>
            </a:pPr>
            <a:endParaRPr lang="en-US" altLang="en-US" sz="2000" dirty="0" smtClean="0"/>
          </a:p>
          <a:p>
            <a:pPr marL="0" indent="0">
              <a:spcBef>
                <a:spcPts val="600"/>
              </a:spcBef>
              <a:buNone/>
            </a:pPr>
            <a:endParaRPr lang="en-US" altLang="en-US" sz="2000" dirty="0"/>
          </a:p>
          <a:p>
            <a:pPr marL="457200" indent="0">
              <a:spcBef>
                <a:spcPts val="600"/>
              </a:spcBef>
              <a:buNone/>
            </a:pPr>
            <a:r>
              <a:rPr lang="en-US" altLang="en-US" sz="2000" dirty="0" smtClean="0"/>
              <a:t>“Combatting corruption is an important governmental mission.”</a:t>
            </a:r>
          </a:p>
          <a:p>
            <a:pPr marL="457200" indent="0">
              <a:spcBef>
                <a:spcPts val="0"/>
              </a:spcBef>
              <a:buNone/>
            </a:pPr>
            <a:endParaRPr lang="en-US" altLang="en-US" sz="2000" dirty="0" smtClean="0"/>
          </a:p>
          <a:p>
            <a:pPr marL="457200" indent="0">
              <a:spcBef>
                <a:spcPts val="600"/>
              </a:spcBef>
              <a:buNone/>
              <a:tabLst>
                <a:tab pos="7662863" algn="l"/>
              </a:tabLst>
            </a:pPr>
            <a:r>
              <a:rPr lang="en-US" altLang="en-US" sz="2000" dirty="0" smtClean="0"/>
              <a:t>[I plan to work] “with my fellow Commissioners, Enforcement Division staff, and other authorities in the U.S. and abroad to coordinate enforcement of the </a:t>
            </a:r>
            <a:r>
              <a:rPr lang="en-US" altLang="en-US" sz="2000" dirty="0" err="1" smtClean="0"/>
              <a:t>FCPA</a:t>
            </a:r>
            <a:r>
              <a:rPr lang="en-US" altLang="en-US" sz="2000" dirty="0" smtClean="0"/>
              <a:t> and other anti-corruption laws.” </a:t>
            </a:r>
            <a:endParaRPr lang="en-US" altLang="en-US" sz="2000" dirty="0"/>
          </a:p>
          <a:p>
            <a:pPr marL="0" indent="0" algn="r">
              <a:spcBef>
                <a:spcPts val="600"/>
              </a:spcBef>
              <a:buNone/>
            </a:pPr>
            <a:r>
              <a:rPr lang="en-US" altLang="en-US" sz="2000" i="1" dirty="0" smtClean="0"/>
              <a:t>SEC Chair Jay Clayton</a:t>
            </a:r>
            <a:endParaRPr lang="en-US" altLang="en-US" sz="2400" i="1" dirty="0"/>
          </a:p>
          <a:p>
            <a:endParaRPr lang="en-US" dirty="0"/>
          </a:p>
        </p:txBody>
      </p:sp>
      <p:sp>
        <p:nvSpPr>
          <p:cNvPr id="3" name="Title 2"/>
          <p:cNvSpPr>
            <a:spLocks noGrp="1"/>
          </p:cNvSpPr>
          <p:nvPr>
            <p:ph type="title"/>
          </p:nvPr>
        </p:nvSpPr>
        <p:spPr/>
        <p:txBody>
          <a:bodyPr/>
          <a:lstStyle/>
          <a:p>
            <a:r>
              <a:rPr lang="en-US" dirty="0" smtClean="0"/>
              <a:t>Securities &amp; Exchange Commission</a:t>
            </a:r>
            <a:endParaRPr lang="en-US" dirty="0"/>
          </a:p>
        </p:txBody>
      </p:sp>
    </p:spTree>
    <p:extLst>
      <p:ext uri="{BB962C8B-B14F-4D97-AF65-F5344CB8AC3E}">
        <p14:creationId xmlns:p14="http://schemas.microsoft.com/office/powerpoint/2010/main" val="2615915847"/>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b="1" dirty="0" smtClean="0"/>
              <a:t>Global cooperation on the rise</a:t>
            </a:r>
          </a:p>
          <a:p>
            <a:pPr lvl="1"/>
            <a:r>
              <a:rPr lang="en-US" dirty="0" smtClean="0"/>
              <a:t>150% increase in annual requests from foreign prosecutors related to bribery and corruption investigations since 2011</a:t>
            </a:r>
          </a:p>
          <a:p>
            <a:pPr lvl="1"/>
            <a:r>
              <a:rPr lang="en-US" dirty="0" smtClean="0"/>
              <a:t>75% increase in annual requests from the U.S. to its foreign partners</a:t>
            </a:r>
          </a:p>
          <a:p>
            <a:r>
              <a:rPr lang="en-US" b="1" dirty="0" smtClean="0"/>
              <a:t>DOJ sending prosecutor on detail to the U.K.</a:t>
            </a:r>
          </a:p>
          <a:p>
            <a:pPr lvl="1"/>
            <a:r>
              <a:rPr lang="en-US" dirty="0" smtClean="0"/>
              <a:t>Will work with Financial Conduct Authority</a:t>
            </a:r>
          </a:p>
          <a:p>
            <a:pPr lvl="1"/>
            <a:r>
              <a:rPr lang="en-US" dirty="0" smtClean="0"/>
              <a:t>First DOJ Criminal Division employee to work within a foreign regulatory agency on issues of white-collar crime</a:t>
            </a:r>
          </a:p>
          <a:p>
            <a:pPr lvl="1"/>
            <a:r>
              <a:rPr lang="en-US" dirty="0" smtClean="0"/>
              <a:t>Intended to foster information exchange and greater collaboration with foreign nations</a:t>
            </a:r>
          </a:p>
          <a:p>
            <a:endParaRPr lang="en-US" dirty="0"/>
          </a:p>
        </p:txBody>
      </p:sp>
      <p:sp>
        <p:nvSpPr>
          <p:cNvPr id="3" name="Title 2"/>
          <p:cNvSpPr>
            <a:spLocks noGrp="1"/>
          </p:cNvSpPr>
          <p:nvPr>
            <p:ph type="title"/>
          </p:nvPr>
        </p:nvSpPr>
        <p:spPr/>
        <p:txBody>
          <a:bodyPr/>
          <a:lstStyle/>
          <a:p>
            <a:r>
              <a:rPr lang="en-US" dirty="0" smtClean="0"/>
              <a:t>International Cooperation</a:t>
            </a:r>
            <a:endParaRPr lang="en-US" dirty="0"/>
          </a:p>
        </p:txBody>
      </p:sp>
    </p:spTree>
    <p:extLst>
      <p:ext uri="{BB962C8B-B14F-4D97-AF65-F5344CB8AC3E}">
        <p14:creationId xmlns:p14="http://schemas.microsoft.com/office/powerpoint/2010/main" val="3995729452"/>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Presenters</a:t>
            </a:r>
            <a:endParaRPr lang="en-US" dirty="0"/>
          </a:p>
        </p:txBody>
      </p:sp>
      <p:sp>
        <p:nvSpPr>
          <p:cNvPr id="6" name="TextBox 5"/>
          <p:cNvSpPr txBox="1"/>
          <p:nvPr/>
        </p:nvSpPr>
        <p:spPr>
          <a:xfrm>
            <a:off x="1524000" y="4117538"/>
            <a:ext cx="2895600" cy="1015663"/>
          </a:xfrm>
          <a:prstGeom prst="rect">
            <a:avLst/>
          </a:prstGeom>
          <a:noFill/>
        </p:spPr>
        <p:txBody>
          <a:bodyPr wrap="square" rtlCol="0">
            <a:spAutoFit/>
          </a:bodyPr>
          <a:lstStyle/>
          <a:p>
            <a:r>
              <a:rPr lang="en-US" dirty="0" smtClean="0">
                <a:solidFill>
                  <a:srgbClr val="00205F"/>
                </a:solidFill>
              </a:rPr>
              <a:t>Mark Srere</a:t>
            </a:r>
          </a:p>
          <a:p>
            <a:r>
              <a:rPr lang="en-US" sz="1400" dirty="0" smtClean="0"/>
              <a:t>Partner, DC</a:t>
            </a:r>
          </a:p>
          <a:p>
            <a:r>
              <a:rPr lang="en-US" sz="1400" dirty="0" smtClean="0"/>
              <a:t>(202) 508-6050</a:t>
            </a:r>
            <a:r>
              <a:rPr lang="en-US" sz="1400" dirty="0"/>
              <a:t/>
            </a:r>
            <a:br>
              <a:rPr lang="en-US" sz="1400" dirty="0"/>
            </a:br>
            <a:r>
              <a:rPr lang="en-US" sz="1400" dirty="0" smtClean="0">
                <a:solidFill>
                  <a:srgbClr val="00204A"/>
                </a:solidFill>
                <a:hlinkClick r:id="rId3"/>
              </a:rPr>
              <a:t>mark.srere@bryancave.com</a:t>
            </a:r>
            <a:endParaRPr lang="en-US" sz="1400" dirty="0" smtClean="0">
              <a:solidFill>
                <a:srgbClr val="00204A"/>
              </a:solidFill>
            </a:endParaRPr>
          </a:p>
        </p:txBody>
      </p:sp>
      <p:sp>
        <p:nvSpPr>
          <p:cNvPr id="7" name="TextBox 6"/>
          <p:cNvSpPr txBox="1"/>
          <p:nvPr/>
        </p:nvSpPr>
        <p:spPr>
          <a:xfrm>
            <a:off x="5105400" y="4117538"/>
            <a:ext cx="2819400" cy="1015663"/>
          </a:xfrm>
          <a:prstGeom prst="rect">
            <a:avLst/>
          </a:prstGeom>
          <a:noFill/>
        </p:spPr>
        <p:txBody>
          <a:bodyPr wrap="square" rtlCol="0">
            <a:spAutoFit/>
          </a:bodyPr>
          <a:lstStyle/>
          <a:p>
            <a:r>
              <a:rPr lang="en-US" dirty="0" smtClean="0">
                <a:solidFill>
                  <a:srgbClr val="00205F"/>
                </a:solidFill>
              </a:rPr>
              <a:t>Kristin Robinson</a:t>
            </a:r>
          </a:p>
          <a:p>
            <a:r>
              <a:rPr lang="en-US" sz="1400" dirty="0" smtClean="0"/>
              <a:t>Associate, DC</a:t>
            </a:r>
          </a:p>
          <a:p>
            <a:r>
              <a:rPr lang="en-US" sz="1400" dirty="0" smtClean="0"/>
              <a:t>(202) 508-6334</a:t>
            </a:r>
            <a:r>
              <a:rPr lang="en-US" sz="1400" dirty="0"/>
              <a:t/>
            </a:r>
            <a:br>
              <a:rPr lang="en-US" sz="1400" dirty="0"/>
            </a:br>
            <a:r>
              <a:rPr lang="en-US" sz="1400" dirty="0" smtClean="0">
                <a:hlinkClick r:id="rId4"/>
              </a:rPr>
              <a:t>kristin.robinson@bryancave.com</a:t>
            </a:r>
            <a:r>
              <a:rPr lang="en-US" sz="1400" dirty="0" smtClean="0"/>
              <a:t> </a:t>
            </a:r>
            <a:endParaRPr lang="en-US" dirty="0"/>
          </a:p>
        </p:txBody>
      </p:sp>
      <p:sp>
        <p:nvSpPr>
          <p:cNvPr id="8" name="TextBox 7"/>
          <p:cNvSpPr txBox="1"/>
          <p:nvPr/>
        </p:nvSpPr>
        <p:spPr>
          <a:xfrm>
            <a:off x="2514600" y="5410200"/>
            <a:ext cx="4528457" cy="830997"/>
          </a:xfrm>
          <a:prstGeom prst="rect">
            <a:avLst/>
          </a:prstGeom>
          <a:noFill/>
        </p:spPr>
        <p:txBody>
          <a:bodyPr wrap="square" rtlCol="0">
            <a:spAutoFit/>
          </a:bodyPr>
          <a:lstStyle/>
          <a:p>
            <a:pPr>
              <a:spcAft>
                <a:spcPts val="600"/>
              </a:spcAft>
            </a:pPr>
            <a:r>
              <a:rPr lang="en-US" sz="1400" dirty="0" smtClean="0"/>
              <a:t>Connect with us on LinkedIn</a:t>
            </a:r>
          </a:p>
          <a:p>
            <a:r>
              <a:rPr lang="en-US" sz="1200" dirty="0" smtClean="0"/>
              <a:t>Mark</a:t>
            </a:r>
            <a:r>
              <a:rPr lang="en-US" sz="1200" dirty="0"/>
              <a:t> (</a:t>
            </a:r>
            <a:r>
              <a:rPr lang="en-US" sz="1200" dirty="0">
                <a:hlinkClick r:id="rId5"/>
              </a:rPr>
              <a:t>https://</a:t>
            </a:r>
            <a:r>
              <a:rPr lang="en-US" sz="1200" dirty="0" smtClean="0">
                <a:hlinkClick r:id="rId5"/>
              </a:rPr>
              <a:t>www.linkedin.com/in/mark-srere-2585689</a:t>
            </a:r>
            <a:r>
              <a:rPr lang="en-US" sz="1200" dirty="0" smtClean="0"/>
              <a:t>)  </a:t>
            </a:r>
          </a:p>
          <a:p>
            <a:pPr>
              <a:spcBef>
                <a:spcPts val="600"/>
              </a:spcBef>
            </a:pPr>
            <a:r>
              <a:rPr lang="en-US" sz="1200" dirty="0" smtClean="0"/>
              <a:t>Kristin </a:t>
            </a:r>
            <a:r>
              <a:rPr lang="en-US" sz="1200" dirty="0"/>
              <a:t>(</a:t>
            </a:r>
            <a:r>
              <a:rPr lang="en-US" sz="1200" dirty="0">
                <a:hlinkClick r:id="rId6"/>
              </a:rPr>
              <a:t>https://www.linkedin.com/in/kristin-robinson-2b097a4</a:t>
            </a:r>
            <a:r>
              <a:rPr lang="en-US" sz="1200" dirty="0" smtClean="0"/>
              <a:t>)  </a:t>
            </a:r>
            <a:endParaRPr lang="en-US" sz="1600" dirty="0"/>
          </a:p>
        </p:txBody>
      </p:sp>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00200" y="1831538"/>
            <a:ext cx="1524000" cy="213360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l="45833" r="18049" b="23141"/>
          <a:stretch/>
        </p:blipFill>
        <p:spPr>
          <a:xfrm>
            <a:off x="5181600" y="1862018"/>
            <a:ext cx="1482436" cy="2103120"/>
          </a:xfrm>
          <a:prstGeom prst="rect">
            <a:avLst/>
          </a:prstGeom>
        </p:spPr>
      </p:pic>
    </p:spTree>
    <p:extLst>
      <p:ext uri="{BB962C8B-B14F-4D97-AF65-F5344CB8AC3E}">
        <p14:creationId xmlns:p14="http://schemas.microsoft.com/office/powerpoint/2010/main" val="2411695501"/>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“You’re </a:t>
            </a:r>
            <a:r>
              <a:rPr lang="en-US" dirty="0"/>
              <a:t>saying BP is too big to fail. They’ve got employees, too. This is a dangerous philosophy. Normally, I was taught if they violated a law, you charge them. If they didn’t violate the law, you don’t charge them</a:t>
            </a:r>
            <a:r>
              <a:rPr lang="en-US" dirty="0" smtClean="0"/>
              <a:t>.”</a:t>
            </a:r>
          </a:p>
          <a:p>
            <a:pPr lvl="1"/>
            <a:endParaRPr lang="en-US" dirty="0"/>
          </a:p>
          <a:p>
            <a:pPr marL="457200" lvl="1" indent="0" algn="r">
              <a:buNone/>
            </a:pPr>
            <a:r>
              <a:rPr lang="en-US" i="1" dirty="0" smtClean="0"/>
              <a:t>Attorney General Jeff Sessions</a:t>
            </a:r>
          </a:p>
          <a:p>
            <a:pPr marL="457200" lvl="1" indent="0" algn="r">
              <a:buNone/>
            </a:pPr>
            <a:r>
              <a:rPr lang="en-US" i="1" dirty="0" smtClean="0"/>
              <a:t>Cole confirmation hearing, June 15, 2010</a:t>
            </a:r>
            <a:endParaRPr lang="en-US" i="1" dirty="0"/>
          </a:p>
        </p:txBody>
      </p:sp>
      <p:sp>
        <p:nvSpPr>
          <p:cNvPr id="3" name="Title 2"/>
          <p:cNvSpPr>
            <a:spLocks noGrp="1"/>
          </p:cNvSpPr>
          <p:nvPr>
            <p:ph type="title"/>
          </p:nvPr>
        </p:nvSpPr>
        <p:spPr/>
        <p:txBody>
          <a:bodyPr/>
          <a:lstStyle/>
          <a:p>
            <a:r>
              <a:rPr lang="en-US" dirty="0" smtClean="0"/>
              <a:t>Corporate Prosecutions</a:t>
            </a:r>
            <a:endParaRPr lang="en-US" dirty="0"/>
          </a:p>
        </p:txBody>
      </p:sp>
    </p:spTree>
    <p:extLst>
      <p:ext uri="{BB962C8B-B14F-4D97-AF65-F5344CB8AC3E}">
        <p14:creationId xmlns:p14="http://schemas.microsoft.com/office/powerpoint/2010/main" val="2092332985"/>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pPr algn="ctr"/>
            <a:r>
              <a:rPr lang="en-US" sz="3600" dirty="0" smtClean="0">
                <a:solidFill>
                  <a:srgbClr val="C00000"/>
                </a:solidFill>
              </a:rPr>
              <a:t>TOUGH</a:t>
            </a:r>
            <a:endParaRPr lang="en-US" sz="3600" dirty="0">
              <a:solidFill>
                <a:srgbClr val="C00000"/>
              </a:solidFill>
            </a:endParaRPr>
          </a:p>
        </p:txBody>
      </p:sp>
      <p:sp>
        <p:nvSpPr>
          <p:cNvPr id="6" name="Content Placeholder 5"/>
          <p:cNvSpPr>
            <a:spLocks noGrp="1"/>
          </p:cNvSpPr>
          <p:nvPr>
            <p:ph sz="half" idx="2"/>
          </p:nvPr>
        </p:nvSpPr>
        <p:spPr/>
        <p:txBody>
          <a:bodyPr>
            <a:normAutofit lnSpcReduction="10000"/>
          </a:bodyPr>
          <a:lstStyle/>
          <a:p>
            <a:r>
              <a:rPr lang="en-US" dirty="0" smtClean="0"/>
              <a:t>AG committed to enforcing anti-corruption laws against corporations &amp; individuals</a:t>
            </a:r>
          </a:p>
          <a:p>
            <a:r>
              <a:rPr lang="en-US" dirty="0" smtClean="0"/>
              <a:t>SEC Chair and DOJ DAG recognize the importance of anti-corruption enforcement and U.S. partnership with domestic and foreign authorities</a:t>
            </a:r>
          </a:p>
          <a:p>
            <a:endParaRPr lang="en-US" dirty="0"/>
          </a:p>
        </p:txBody>
      </p:sp>
      <p:sp>
        <p:nvSpPr>
          <p:cNvPr id="7" name="Text Placeholder 6"/>
          <p:cNvSpPr>
            <a:spLocks noGrp="1"/>
          </p:cNvSpPr>
          <p:nvPr>
            <p:ph type="body" sz="quarter" idx="3"/>
          </p:nvPr>
        </p:nvSpPr>
        <p:spPr/>
        <p:txBody>
          <a:bodyPr/>
          <a:lstStyle/>
          <a:p>
            <a:pPr algn="ctr"/>
            <a:r>
              <a:rPr lang="en-US" sz="3600" dirty="0" smtClean="0">
                <a:solidFill>
                  <a:srgbClr val="0070C0"/>
                </a:solidFill>
              </a:rPr>
              <a:t>TENDER</a:t>
            </a:r>
            <a:endParaRPr lang="en-US" sz="3600" dirty="0">
              <a:solidFill>
                <a:srgbClr val="0070C0"/>
              </a:solidFill>
            </a:endParaRPr>
          </a:p>
        </p:txBody>
      </p:sp>
      <p:sp>
        <p:nvSpPr>
          <p:cNvPr id="8" name="Content Placeholder 7"/>
          <p:cNvSpPr>
            <a:spLocks noGrp="1"/>
          </p:cNvSpPr>
          <p:nvPr>
            <p:ph sz="quarter" idx="4"/>
          </p:nvPr>
        </p:nvSpPr>
        <p:spPr/>
        <p:txBody>
          <a:bodyPr>
            <a:normAutofit/>
          </a:bodyPr>
          <a:lstStyle/>
          <a:p>
            <a:r>
              <a:rPr lang="en-US" dirty="0"/>
              <a:t>President made clear, </a:t>
            </a:r>
            <a:r>
              <a:rPr lang="en-US" dirty="0" smtClean="0"/>
              <a:t>unequivocal </a:t>
            </a:r>
            <a:r>
              <a:rPr lang="en-US" dirty="0"/>
              <a:t>anti-</a:t>
            </a:r>
            <a:r>
              <a:rPr lang="en-US" dirty="0" err="1"/>
              <a:t>FCPA</a:t>
            </a:r>
            <a:r>
              <a:rPr lang="en-US" dirty="0"/>
              <a:t> </a:t>
            </a:r>
            <a:r>
              <a:rPr lang="en-US" dirty="0" smtClean="0"/>
              <a:t>statements</a:t>
            </a:r>
          </a:p>
          <a:p>
            <a:r>
              <a:rPr lang="en-US" dirty="0" smtClean="0"/>
              <a:t>DAG says DOJ not focused on record fines and prosecutions</a:t>
            </a:r>
          </a:p>
          <a:p>
            <a:r>
              <a:rPr lang="en-US" dirty="0" smtClean="0"/>
              <a:t>Greater effort to speed investigations, thereby saving companies money</a:t>
            </a:r>
            <a:endParaRPr lang="en-US" dirty="0"/>
          </a:p>
          <a:p>
            <a:endParaRPr lang="en-US" dirty="0"/>
          </a:p>
        </p:txBody>
      </p:sp>
      <p:sp>
        <p:nvSpPr>
          <p:cNvPr id="4" name="Title 3"/>
          <p:cNvSpPr>
            <a:spLocks noGrp="1"/>
          </p:cNvSpPr>
          <p:nvPr>
            <p:ph type="title"/>
          </p:nvPr>
        </p:nvSpPr>
        <p:spPr/>
        <p:txBody>
          <a:bodyPr/>
          <a:lstStyle/>
          <a:p>
            <a:r>
              <a:rPr lang="en-US" dirty="0" smtClean="0"/>
              <a:t>Trump Administration—Tough or Tender?</a:t>
            </a:r>
            <a:endParaRPr lang="en-US" dirty="0"/>
          </a:p>
        </p:txBody>
      </p:sp>
    </p:spTree>
    <p:extLst>
      <p:ext uri="{BB962C8B-B14F-4D97-AF65-F5344CB8AC3E}">
        <p14:creationId xmlns:p14="http://schemas.microsoft.com/office/powerpoint/2010/main" val="173331689"/>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FCPA</a:t>
            </a:r>
            <a:r>
              <a:rPr lang="en-US" dirty="0" smtClean="0"/>
              <a:t> PILOT PROGRAM</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6699425"/>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600"/>
              </a:spcBef>
            </a:pPr>
            <a:endParaRPr lang="en-US" sz="2800" b="1" dirty="0" smtClean="0"/>
          </a:p>
          <a:p>
            <a:pPr>
              <a:spcBef>
                <a:spcPts val="600"/>
              </a:spcBef>
            </a:pPr>
            <a:r>
              <a:rPr lang="en-US" sz="2800" b="1" dirty="0" smtClean="0"/>
              <a:t>Began April 5, 2016</a:t>
            </a:r>
            <a:endParaRPr lang="en-US" sz="2800" b="1" dirty="0"/>
          </a:p>
          <a:p>
            <a:pPr>
              <a:spcBef>
                <a:spcPts val="600"/>
              </a:spcBef>
            </a:pPr>
            <a:endParaRPr lang="en-US" sz="2800" b="1" dirty="0" smtClean="0"/>
          </a:p>
          <a:p>
            <a:pPr>
              <a:spcBef>
                <a:spcPts val="600"/>
              </a:spcBef>
            </a:pPr>
            <a:r>
              <a:rPr lang="en-US" sz="2800" b="1" dirty="0" smtClean="0"/>
              <a:t>Goal:</a:t>
            </a:r>
          </a:p>
          <a:p>
            <a:pPr lvl="1">
              <a:spcBef>
                <a:spcPts val="600"/>
              </a:spcBef>
            </a:pPr>
            <a:r>
              <a:rPr lang="en-US" sz="2800" b="1" dirty="0" smtClean="0"/>
              <a:t>formalize DOJ practice of rewarding cooperation</a:t>
            </a:r>
          </a:p>
          <a:p>
            <a:pPr lvl="1">
              <a:spcBef>
                <a:spcPts val="600"/>
              </a:spcBef>
            </a:pPr>
            <a:r>
              <a:rPr lang="en-US" sz="2800" b="1" dirty="0"/>
              <a:t>i</a:t>
            </a:r>
            <a:r>
              <a:rPr lang="en-US" sz="2800" b="1" dirty="0" smtClean="0"/>
              <a:t>ncentivize prompt and voluntary disclosure</a:t>
            </a:r>
          </a:p>
          <a:p>
            <a:pPr lvl="1">
              <a:spcBef>
                <a:spcPts val="600"/>
              </a:spcBef>
            </a:pPr>
            <a:r>
              <a:rPr lang="en-US" sz="2800" b="1" dirty="0"/>
              <a:t>i</a:t>
            </a:r>
            <a:r>
              <a:rPr lang="en-US" sz="2800" b="1" dirty="0" smtClean="0"/>
              <a:t>ssue declinations and reduce fines up to 50%</a:t>
            </a:r>
          </a:p>
        </p:txBody>
      </p:sp>
      <p:sp>
        <p:nvSpPr>
          <p:cNvPr id="3" name="Title 2"/>
          <p:cNvSpPr>
            <a:spLocks noGrp="1"/>
          </p:cNvSpPr>
          <p:nvPr>
            <p:ph type="title"/>
          </p:nvPr>
        </p:nvSpPr>
        <p:spPr/>
        <p:txBody>
          <a:bodyPr/>
          <a:lstStyle/>
          <a:p>
            <a:pPr marL="0" indent="0">
              <a:spcBef>
                <a:spcPts val="600"/>
              </a:spcBef>
            </a:pPr>
            <a:r>
              <a:rPr lang="en-US" dirty="0" err="1"/>
              <a:t>FCPA</a:t>
            </a:r>
            <a:r>
              <a:rPr lang="en-US" dirty="0"/>
              <a:t> Pilot Program</a:t>
            </a:r>
          </a:p>
        </p:txBody>
      </p:sp>
    </p:spTree>
    <p:extLst>
      <p:ext uri="{BB962C8B-B14F-4D97-AF65-F5344CB8AC3E}">
        <p14:creationId xmlns:p14="http://schemas.microsoft.com/office/powerpoint/2010/main" val="1132793331"/>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b="1" dirty="0" smtClean="0"/>
              <a:t>In the first year:  </a:t>
            </a:r>
          </a:p>
          <a:p>
            <a:r>
              <a:rPr lang="en-US" sz="2800" b="1" dirty="0" smtClean="0"/>
              <a:t>22 companies self-disclosed </a:t>
            </a:r>
            <a:r>
              <a:rPr lang="en-US" sz="2800" b="1" dirty="0" err="1" smtClean="0"/>
              <a:t>FCPA</a:t>
            </a:r>
            <a:r>
              <a:rPr lang="en-US" sz="2800" b="1" dirty="0" smtClean="0"/>
              <a:t> violations vs. 13 in the previous year</a:t>
            </a:r>
          </a:p>
          <a:p>
            <a:r>
              <a:rPr lang="en-US" sz="2800" b="1" dirty="0" smtClean="0"/>
              <a:t>18 </a:t>
            </a:r>
            <a:r>
              <a:rPr lang="en-US" sz="2800" b="1" dirty="0" err="1"/>
              <a:t>FCPA</a:t>
            </a:r>
            <a:r>
              <a:rPr lang="en-US" sz="2800" b="1" dirty="0"/>
              <a:t> matters resolved </a:t>
            </a:r>
            <a:r>
              <a:rPr lang="en-US" sz="2800" b="1" dirty="0" smtClean="0"/>
              <a:t>vs</a:t>
            </a:r>
            <a:r>
              <a:rPr lang="en-US" sz="2800" b="1" dirty="0"/>
              <a:t>. 7 in the previous </a:t>
            </a:r>
            <a:r>
              <a:rPr lang="en-US" sz="2800" b="1" dirty="0" smtClean="0"/>
              <a:t>year</a:t>
            </a:r>
          </a:p>
          <a:p>
            <a:r>
              <a:rPr lang="en-US" sz="2800" b="1" dirty="0" smtClean="0"/>
              <a:t>7 self-disclosed matters resolved</a:t>
            </a:r>
          </a:p>
          <a:p>
            <a:pPr lvl="1"/>
            <a:r>
              <a:rPr lang="en-US" sz="2400" dirty="0" smtClean="0"/>
              <a:t>5 declinations issued, all with disgorgement</a:t>
            </a:r>
          </a:p>
          <a:p>
            <a:pPr lvl="1"/>
            <a:r>
              <a:rPr lang="en-US" sz="2400" dirty="0" smtClean="0"/>
              <a:t>2 fine reductions of 50% and 30%, respectively</a:t>
            </a:r>
          </a:p>
        </p:txBody>
      </p:sp>
      <p:sp>
        <p:nvSpPr>
          <p:cNvPr id="3" name="Title 2"/>
          <p:cNvSpPr>
            <a:spLocks noGrp="1"/>
          </p:cNvSpPr>
          <p:nvPr>
            <p:ph type="title"/>
          </p:nvPr>
        </p:nvSpPr>
        <p:spPr/>
        <p:txBody>
          <a:bodyPr/>
          <a:lstStyle/>
          <a:p>
            <a:r>
              <a:rPr lang="en-US" dirty="0" err="1"/>
              <a:t>FCPA</a:t>
            </a:r>
            <a:r>
              <a:rPr lang="en-US" dirty="0"/>
              <a:t> Pilot Program</a:t>
            </a:r>
          </a:p>
        </p:txBody>
      </p:sp>
    </p:spTree>
    <p:extLst>
      <p:ext uri="{BB962C8B-B14F-4D97-AF65-F5344CB8AC3E}">
        <p14:creationId xmlns:p14="http://schemas.microsoft.com/office/powerpoint/2010/main" val="1667484876"/>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600"/>
              </a:spcBef>
            </a:pPr>
            <a:endParaRPr lang="en-US" sz="2800" b="1" dirty="0" smtClean="0"/>
          </a:p>
          <a:p>
            <a:pPr>
              <a:spcBef>
                <a:spcPts val="600"/>
              </a:spcBef>
            </a:pPr>
            <a:r>
              <a:rPr lang="en-US" sz="2800" b="1" dirty="0" smtClean="0"/>
              <a:t>Program extended past April 5 expiration date</a:t>
            </a:r>
          </a:p>
          <a:p>
            <a:pPr>
              <a:spcBef>
                <a:spcPts val="600"/>
              </a:spcBef>
            </a:pPr>
            <a:endParaRPr lang="en-US" sz="2800" b="1" dirty="0"/>
          </a:p>
          <a:p>
            <a:pPr>
              <a:spcBef>
                <a:spcPts val="600"/>
              </a:spcBef>
            </a:pPr>
            <a:r>
              <a:rPr lang="en-US" sz="2800" b="1" dirty="0" smtClean="0"/>
              <a:t>DOJ currently reviewing efficacy for an indeterminate period</a:t>
            </a:r>
          </a:p>
          <a:p>
            <a:pPr>
              <a:spcBef>
                <a:spcPts val="600"/>
              </a:spcBef>
            </a:pPr>
            <a:endParaRPr lang="en-US" sz="2800" b="1" dirty="0"/>
          </a:p>
          <a:p>
            <a:pPr>
              <a:spcBef>
                <a:spcPts val="600"/>
              </a:spcBef>
            </a:pPr>
            <a:r>
              <a:rPr lang="en-US" sz="2800" b="1" dirty="0"/>
              <a:t>G</a:t>
            </a:r>
            <a:r>
              <a:rPr lang="en-US" sz="2800" b="1" dirty="0" smtClean="0"/>
              <a:t>enerally </a:t>
            </a:r>
            <a:r>
              <a:rPr lang="en-US" sz="2800" b="1" dirty="0"/>
              <a:t>deemed to have had a significant impact on </a:t>
            </a:r>
            <a:r>
              <a:rPr lang="en-US" sz="2800" b="1" dirty="0" smtClean="0"/>
              <a:t>companies</a:t>
            </a:r>
            <a:endParaRPr lang="en-US" b="1" dirty="0" smtClean="0"/>
          </a:p>
        </p:txBody>
      </p:sp>
      <p:sp>
        <p:nvSpPr>
          <p:cNvPr id="3" name="Title 2"/>
          <p:cNvSpPr>
            <a:spLocks noGrp="1"/>
          </p:cNvSpPr>
          <p:nvPr>
            <p:ph type="title"/>
          </p:nvPr>
        </p:nvSpPr>
        <p:spPr/>
        <p:txBody>
          <a:bodyPr/>
          <a:lstStyle/>
          <a:p>
            <a:pPr marL="0" indent="0">
              <a:spcBef>
                <a:spcPts val="600"/>
              </a:spcBef>
            </a:pPr>
            <a:r>
              <a:rPr lang="en-US" dirty="0" err="1"/>
              <a:t>FCPA</a:t>
            </a:r>
            <a:r>
              <a:rPr lang="en-US" dirty="0"/>
              <a:t> Pilot Program</a:t>
            </a:r>
          </a:p>
        </p:txBody>
      </p:sp>
    </p:spTree>
    <p:extLst>
      <p:ext uri="{BB962C8B-B14F-4D97-AF65-F5344CB8AC3E}">
        <p14:creationId xmlns:p14="http://schemas.microsoft.com/office/powerpoint/2010/main" val="4241207109"/>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2800" b="1" dirty="0" smtClean="0"/>
              <a:t>Future of the Program:</a:t>
            </a:r>
          </a:p>
          <a:p>
            <a:pPr marL="0" indent="0">
              <a:buNone/>
            </a:pPr>
            <a:endParaRPr lang="en-US" b="1" dirty="0" smtClean="0"/>
          </a:p>
          <a:p>
            <a:r>
              <a:rPr lang="en-US" b="1" dirty="0" smtClean="0"/>
              <a:t>DOJ focus on the role of the individual in the corrupt conduct (as set forth in the Yates Memo)</a:t>
            </a:r>
          </a:p>
          <a:p>
            <a:r>
              <a:rPr lang="en-US" b="1" dirty="0" smtClean="0"/>
              <a:t>Consideration of voluntary self-disclosure, cooperation and remediation efforts when making charging decisions</a:t>
            </a:r>
          </a:p>
          <a:p>
            <a:r>
              <a:rPr lang="en-US" b="1" dirty="0" smtClean="0"/>
              <a:t>Intent to conclude investigations as soon as possible</a:t>
            </a:r>
          </a:p>
          <a:p>
            <a:endParaRPr lang="en-US" b="1" dirty="0" smtClean="0"/>
          </a:p>
          <a:p>
            <a:pPr marL="0" indent="0">
              <a:buNone/>
            </a:pPr>
            <a:r>
              <a:rPr lang="en-US" sz="2800" b="1" dirty="0" smtClean="0"/>
              <a:t>Primary </a:t>
            </a:r>
            <a:r>
              <a:rPr lang="en-US" sz="2800" b="1" dirty="0"/>
              <a:t>aim is to “motivate companies and individuals voluntarily to comply with the law</a:t>
            </a:r>
            <a:r>
              <a:rPr lang="en-US" sz="2800" b="1" dirty="0" smtClean="0"/>
              <a:t>”</a:t>
            </a:r>
            <a:endParaRPr lang="en-US" sz="2800" b="1" dirty="0"/>
          </a:p>
        </p:txBody>
      </p:sp>
      <p:sp>
        <p:nvSpPr>
          <p:cNvPr id="3" name="Title 2"/>
          <p:cNvSpPr>
            <a:spLocks noGrp="1"/>
          </p:cNvSpPr>
          <p:nvPr>
            <p:ph type="title"/>
          </p:nvPr>
        </p:nvSpPr>
        <p:spPr/>
        <p:txBody>
          <a:bodyPr/>
          <a:lstStyle/>
          <a:p>
            <a:pPr marL="0" indent="0">
              <a:spcBef>
                <a:spcPts val="600"/>
              </a:spcBef>
            </a:pPr>
            <a:r>
              <a:rPr lang="en-US" dirty="0" err="1"/>
              <a:t>FCPA</a:t>
            </a:r>
            <a:r>
              <a:rPr lang="en-US" dirty="0"/>
              <a:t> Pilot Program</a:t>
            </a:r>
          </a:p>
        </p:txBody>
      </p:sp>
    </p:spTree>
    <p:extLst>
      <p:ext uri="{BB962C8B-B14F-4D97-AF65-F5344CB8AC3E}">
        <p14:creationId xmlns:p14="http://schemas.microsoft.com/office/powerpoint/2010/main" val="1132793331"/>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2017 </a:t>
            </a:r>
            <a:r>
              <a:rPr lang="en-US" altLang="en-US" dirty="0" err="1"/>
              <a:t>FCPA</a:t>
            </a:r>
            <a:r>
              <a:rPr lang="en-US" altLang="en-US" dirty="0"/>
              <a:t> Actions and </a:t>
            </a:r>
            <a:r>
              <a:rPr lang="en-US" altLang="en-US" dirty="0" smtClean="0"/>
              <a:t>On-the-Horizon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60298562"/>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t>No </a:t>
            </a:r>
            <a:r>
              <a:rPr lang="en-US" b="1" smtClean="0"/>
              <a:t>corporate settlements since </a:t>
            </a:r>
            <a:r>
              <a:rPr lang="en-US" b="1" dirty="0" smtClean="0"/>
              <a:t>Trump took office</a:t>
            </a:r>
          </a:p>
          <a:p>
            <a:pPr lvl="1"/>
            <a:r>
              <a:rPr lang="en-US" dirty="0" smtClean="0"/>
              <a:t>Formed in Curacao, HQ in Texas, conduct occurred in Brazil</a:t>
            </a:r>
          </a:p>
          <a:p>
            <a:pPr lvl="1"/>
            <a:r>
              <a:rPr lang="en-US" dirty="0" smtClean="0"/>
              <a:t>Allegations:</a:t>
            </a:r>
          </a:p>
          <a:p>
            <a:pPr lvl="2"/>
            <a:r>
              <a:rPr lang="en-US" dirty="0" smtClean="0"/>
              <a:t>Commissions paid to doctors employed by state-owned facilities</a:t>
            </a:r>
          </a:p>
          <a:p>
            <a:pPr lvl="2"/>
            <a:r>
              <a:rPr lang="en-US" dirty="0" smtClean="0"/>
              <a:t>Funding a cache of money used to pay bribes </a:t>
            </a:r>
          </a:p>
          <a:p>
            <a:pPr lvl="1"/>
            <a:r>
              <a:rPr lang="en-US" dirty="0" smtClean="0"/>
              <a:t>Will pay $14 </a:t>
            </a:r>
            <a:r>
              <a:rPr lang="en-US" dirty="0" smtClean="0"/>
              <a:t>million</a:t>
            </a:r>
          </a:p>
          <a:p>
            <a:r>
              <a:rPr lang="en-US" b="1" dirty="0" smtClean="0"/>
              <a:t>Two individuals entered civil settlements with the SEC</a:t>
            </a:r>
          </a:p>
          <a:p>
            <a:pPr lvl="1"/>
            <a:r>
              <a:rPr lang="en-US" dirty="0" smtClean="0"/>
              <a:t>Executives with a hedge fund</a:t>
            </a:r>
          </a:p>
          <a:p>
            <a:pPr lvl="1"/>
            <a:r>
              <a:rPr lang="en-US" dirty="0" smtClean="0"/>
              <a:t>Bribed government officials through third parties and corrupt transactions</a:t>
            </a:r>
          </a:p>
          <a:p>
            <a:pPr lvl="1"/>
            <a:r>
              <a:rPr lang="en-US" dirty="0" smtClean="0"/>
              <a:t>Retained business and obtained special access to investment opportunities</a:t>
            </a:r>
            <a:endParaRPr lang="en-US" dirty="0"/>
          </a:p>
        </p:txBody>
      </p:sp>
      <p:sp>
        <p:nvSpPr>
          <p:cNvPr id="3" name="Title 2"/>
          <p:cNvSpPr>
            <a:spLocks noGrp="1"/>
          </p:cNvSpPr>
          <p:nvPr>
            <p:ph type="title"/>
          </p:nvPr>
        </p:nvSpPr>
        <p:spPr/>
        <p:txBody>
          <a:bodyPr/>
          <a:lstStyle/>
          <a:p>
            <a:r>
              <a:rPr lang="en-US" dirty="0" smtClean="0"/>
              <a:t>United States v. </a:t>
            </a:r>
            <a:r>
              <a:rPr lang="en-US" dirty="0" err="1" smtClean="0"/>
              <a:t>Orthofix</a:t>
            </a:r>
            <a:r>
              <a:rPr lang="en-US" dirty="0" smtClean="0"/>
              <a:t> International</a:t>
            </a:r>
            <a:endParaRPr lang="en-US" dirty="0"/>
          </a:p>
        </p:txBody>
      </p:sp>
    </p:spTree>
    <p:extLst>
      <p:ext uri="{BB962C8B-B14F-4D97-AF65-F5344CB8AC3E}">
        <p14:creationId xmlns:p14="http://schemas.microsoft.com/office/powerpoint/2010/main" val="3506790163"/>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altLang="en-US" b="1" dirty="0" smtClean="0"/>
              <a:t>Indictment alleges that Hoskins: </a:t>
            </a:r>
            <a:endParaRPr lang="en-US" altLang="en-US" b="1" dirty="0"/>
          </a:p>
          <a:p>
            <a:pPr lvl="1"/>
            <a:r>
              <a:rPr lang="en-US" altLang="en-US" dirty="0"/>
              <a:t>P</a:t>
            </a:r>
            <a:r>
              <a:rPr lang="en-US" altLang="en-US" dirty="0" smtClean="0"/>
              <a:t>erformed </a:t>
            </a:r>
            <a:r>
              <a:rPr lang="en-US" altLang="en-US" dirty="0"/>
              <a:t>functions and services for other Alstom subsidiaries, including Alstom Power, Inc., located in the U.S. </a:t>
            </a:r>
          </a:p>
          <a:p>
            <a:pPr lvl="1"/>
            <a:r>
              <a:rPr lang="en-US" altLang="en-US" dirty="0"/>
              <a:t>A</a:t>
            </a:r>
            <a:r>
              <a:rPr lang="en-US" altLang="en-US" dirty="0" smtClean="0"/>
              <a:t>uthorized </a:t>
            </a:r>
            <a:r>
              <a:rPr lang="en-US" altLang="en-US" dirty="0"/>
              <a:t>payments to consultants that were used as bribes to obtain a contract in Indonesia to build power stations for Indonesia’s state-owned and controlled electricity company</a:t>
            </a:r>
          </a:p>
          <a:p>
            <a:r>
              <a:rPr lang="en-US" altLang="en-US" b="1" dirty="0"/>
              <a:t>Court held:  </a:t>
            </a:r>
            <a:endParaRPr lang="en-US" altLang="en-US" b="1" dirty="0" smtClean="0"/>
          </a:p>
          <a:p>
            <a:pPr lvl="1"/>
            <a:r>
              <a:rPr lang="en-US" altLang="en-US" dirty="0" smtClean="0"/>
              <a:t>Non-resident </a:t>
            </a:r>
            <a:r>
              <a:rPr lang="en-US" altLang="en-US" dirty="0"/>
              <a:t>foreign national, who is not an agent of a domestic concern or </a:t>
            </a:r>
            <a:r>
              <a:rPr lang="en-US" altLang="en-US" dirty="0" smtClean="0"/>
              <a:t>issuer, </a:t>
            </a:r>
            <a:r>
              <a:rPr lang="en-US" dirty="0"/>
              <a:t>cannot be subject to criminal liability under the </a:t>
            </a:r>
            <a:r>
              <a:rPr lang="en-US" dirty="0" err="1"/>
              <a:t>FCPA</a:t>
            </a:r>
            <a:r>
              <a:rPr lang="en-US" dirty="0"/>
              <a:t> under an accomplice theory of liability where he or she is not an agent of a domestic concern and does not commit acts while physically present in US </a:t>
            </a:r>
            <a:r>
              <a:rPr lang="en-US" dirty="0" smtClean="0"/>
              <a:t>territory</a:t>
            </a:r>
            <a:endParaRPr lang="en-US" altLang="en-US" dirty="0" smtClean="0"/>
          </a:p>
          <a:p>
            <a:r>
              <a:rPr lang="en-US" altLang="en-US" b="1" dirty="0" smtClean="0"/>
              <a:t>On appeal to the Second Circuit; oral argument held March 2</a:t>
            </a:r>
            <a:endParaRPr lang="en-US" altLang="en-US" b="1" dirty="0"/>
          </a:p>
          <a:p>
            <a:endParaRPr lang="en-US" dirty="0"/>
          </a:p>
        </p:txBody>
      </p:sp>
      <p:sp>
        <p:nvSpPr>
          <p:cNvPr id="3" name="Title 2"/>
          <p:cNvSpPr>
            <a:spLocks noGrp="1"/>
          </p:cNvSpPr>
          <p:nvPr>
            <p:ph type="title"/>
          </p:nvPr>
        </p:nvSpPr>
        <p:spPr/>
        <p:txBody>
          <a:bodyPr/>
          <a:lstStyle/>
          <a:p>
            <a:r>
              <a:rPr lang="en-US" dirty="0" smtClean="0"/>
              <a:t>United States v. Hoskins (D. Conn.)</a:t>
            </a:r>
            <a:endParaRPr lang="en-US" dirty="0"/>
          </a:p>
        </p:txBody>
      </p:sp>
    </p:spTree>
    <p:extLst>
      <p:ext uri="{BB962C8B-B14F-4D97-AF65-F5344CB8AC3E}">
        <p14:creationId xmlns:p14="http://schemas.microsoft.com/office/powerpoint/2010/main" val="4200483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80000"/>
              </a:lnSpc>
              <a:defRPr/>
            </a:pPr>
            <a:r>
              <a:rPr lang="en-US" altLang="en-US" dirty="0" smtClean="0"/>
              <a:t>The </a:t>
            </a:r>
            <a:r>
              <a:rPr lang="en-US" altLang="en-US" dirty="0" err="1" smtClean="0"/>
              <a:t>FCPA</a:t>
            </a:r>
            <a:r>
              <a:rPr lang="en-US" altLang="en-US" dirty="0" smtClean="0"/>
              <a:t>:  Brief Reminder</a:t>
            </a:r>
            <a:endParaRPr lang="en-US" altLang="en-US" dirty="0"/>
          </a:p>
          <a:p>
            <a:pPr>
              <a:lnSpc>
                <a:spcPct val="80000"/>
              </a:lnSpc>
              <a:defRPr/>
            </a:pPr>
            <a:r>
              <a:rPr lang="en-US" altLang="en-US" dirty="0" smtClean="0"/>
              <a:t>Overview of 2016 </a:t>
            </a:r>
            <a:r>
              <a:rPr lang="en-US" altLang="en-US" dirty="0" err="1" smtClean="0"/>
              <a:t>FCPA</a:t>
            </a:r>
            <a:r>
              <a:rPr lang="en-US" altLang="en-US" dirty="0" smtClean="0"/>
              <a:t> Enforcement</a:t>
            </a:r>
            <a:endParaRPr lang="en-US" altLang="en-US" dirty="0"/>
          </a:p>
          <a:p>
            <a:pPr>
              <a:lnSpc>
                <a:spcPct val="80000"/>
              </a:lnSpc>
              <a:defRPr/>
            </a:pPr>
            <a:r>
              <a:rPr lang="en-US" altLang="en-US" dirty="0" smtClean="0"/>
              <a:t>The New Administration:  Reading the Tea Leaves</a:t>
            </a:r>
          </a:p>
          <a:p>
            <a:pPr>
              <a:lnSpc>
                <a:spcPct val="80000"/>
              </a:lnSpc>
              <a:defRPr/>
            </a:pPr>
            <a:r>
              <a:rPr lang="en-US" altLang="en-US" dirty="0" err="1" smtClean="0"/>
              <a:t>FCPA</a:t>
            </a:r>
            <a:r>
              <a:rPr lang="en-US" altLang="en-US" dirty="0" smtClean="0"/>
              <a:t> Pilot Program</a:t>
            </a:r>
          </a:p>
          <a:p>
            <a:pPr>
              <a:lnSpc>
                <a:spcPct val="80000"/>
              </a:lnSpc>
              <a:defRPr/>
            </a:pPr>
            <a:r>
              <a:rPr lang="en-US" altLang="en-US" dirty="0" smtClean="0"/>
              <a:t>2017 </a:t>
            </a:r>
            <a:r>
              <a:rPr lang="en-US" altLang="en-US" dirty="0" err="1" smtClean="0"/>
              <a:t>FCPA</a:t>
            </a:r>
            <a:r>
              <a:rPr lang="en-US" altLang="en-US" dirty="0" smtClean="0"/>
              <a:t> Actions and On-the-Horizon</a:t>
            </a:r>
          </a:p>
          <a:p>
            <a:pPr>
              <a:lnSpc>
                <a:spcPct val="80000"/>
              </a:lnSpc>
              <a:defRPr/>
            </a:pPr>
            <a:r>
              <a:rPr lang="en-US" altLang="en-US" dirty="0" smtClean="0"/>
              <a:t>Global Anti-Corruption Update</a:t>
            </a:r>
            <a:endParaRPr lang="en-US" altLang="en-US" dirty="0"/>
          </a:p>
          <a:p>
            <a:r>
              <a:rPr lang="en-US" dirty="0" smtClean="0"/>
              <a:t>Compliance Reminders</a:t>
            </a:r>
            <a:endParaRPr lang="en-US" dirty="0"/>
          </a:p>
        </p:txBody>
      </p:sp>
      <p:sp>
        <p:nvSpPr>
          <p:cNvPr id="3" name="Title 2"/>
          <p:cNvSpPr>
            <a:spLocks noGrp="1"/>
          </p:cNvSpPr>
          <p:nvPr>
            <p:ph type="title"/>
          </p:nvPr>
        </p:nvSpPr>
        <p:spPr/>
        <p:txBody>
          <a:bodyPr/>
          <a:lstStyle/>
          <a:p>
            <a:r>
              <a:rPr lang="en-US" dirty="0" smtClean="0"/>
              <a:t>Topics of Discussion</a:t>
            </a:r>
            <a:endParaRPr lang="en-US" dirty="0"/>
          </a:p>
        </p:txBody>
      </p:sp>
    </p:spTree>
    <p:extLst>
      <p:ext uri="{BB962C8B-B14F-4D97-AF65-F5344CB8AC3E}">
        <p14:creationId xmlns:p14="http://schemas.microsoft.com/office/powerpoint/2010/main" val="2235534254"/>
      </p:ext>
    </p:extLst>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b="1" dirty="0" smtClean="0"/>
              <a:t>The allegations:</a:t>
            </a:r>
          </a:p>
          <a:p>
            <a:pPr lvl="1"/>
            <a:r>
              <a:rPr lang="en-US" sz="2400" dirty="0" smtClean="0"/>
              <a:t>Indian officials bribed in connection with a mining project</a:t>
            </a:r>
            <a:endParaRPr lang="en-US" dirty="0" smtClean="0"/>
          </a:p>
          <a:p>
            <a:r>
              <a:rPr lang="en-US" sz="2800" b="1" dirty="0" smtClean="0"/>
              <a:t>The facts:</a:t>
            </a:r>
          </a:p>
          <a:p>
            <a:pPr lvl="1"/>
            <a:r>
              <a:rPr lang="en-US" sz="2400" dirty="0"/>
              <a:t>Project </a:t>
            </a:r>
            <a:r>
              <a:rPr lang="en-US" sz="2400" dirty="0" smtClean="0"/>
              <a:t>took place </a:t>
            </a:r>
            <a:r>
              <a:rPr lang="en-US" sz="2400" dirty="0"/>
              <a:t>entirely in India</a:t>
            </a:r>
          </a:p>
          <a:p>
            <a:pPr lvl="1"/>
            <a:r>
              <a:rPr lang="en-US" sz="2400" dirty="0"/>
              <a:t>Carried out by foreign companies with no ties to the U.S</a:t>
            </a:r>
            <a:r>
              <a:rPr lang="en-US" sz="2400" dirty="0" smtClean="0"/>
              <a:t>.</a:t>
            </a:r>
          </a:p>
          <a:p>
            <a:pPr lvl="1"/>
            <a:r>
              <a:rPr lang="en-US" sz="2400" dirty="0" smtClean="0"/>
              <a:t>Defendant possesses Ukrainian citizenship</a:t>
            </a:r>
          </a:p>
          <a:p>
            <a:pPr lvl="1"/>
            <a:r>
              <a:rPr lang="en-US" sz="2400" dirty="0" smtClean="0"/>
              <a:t>Never a citizen of, visitor to, or even a visa applicant for the U.S.</a:t>
            </a:r>
          </a:p>
          <a:p>
            <a:pPr lvl="1"/>
            <a:r>
              <a:rPr lang="en-US" sz="2400" dirty="0" smtClean="0"/>
              <a:t>No allegation of illicit acts occurring in or affecting the U.S.</a:t>
            </a:r>
          </a:p>
          <a:p>
            <a:endParaRPr lang="en-US" dirty="0"/>
          </a:p>
        </p:txBody>
      </p:sp>
      <p:sp>
        <p:nvSpPr>
          <p:cNvPr id="3" name="Title 2"/>
          <p:cNvSpPr>
            <a:spLocks noGrp="1"/>
          </p:cNvSpPr>
          <p:nvPr>
            <p:ph type="title"/>
          </p:nvPr>
        </p:nvSpPr>
        <p:spPr/>
        <p:txBody>
          <a:bodyPr/>
          <a:lstStyle/>
          <a:p>
            <a:r>
              <a:rPr lang="en-US" dirty="0" smtClean="0"/>
              <a:t>United States v. </a:t>
            </a:r>
            <a:r>
              <a:rPr lang="en-US" dirty="0" err="1" smtClean="0"/>
              <a:t>Firtash</a:t>
            </a:r>
            <a:r>
              <a:rPr lang="en-US" dirty="0" smtClean="0"/>
              <a:t> (N.D. Ill.)</a:t>
            </a:r>
            <a:endParaRPr lang="en-US" dirty="0"/>
          </a:p>
        </p:txBody>
      </p:sp>
    </p:spTree>
    <p:extLst>
      <p:ext uri="{BB962C8B-B14F-4D97-AF65-F5344CB8AC3E}">
        <p14:creationId xmlns:p14="http://schemas.microsoft.com/office/powerpoint/2010/main" val="3737364146"/>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b="1" dirty="0" smtClean="0"/>
              <a:t>Claimed nexus to the U.S. through co-conspirators:</a:t>
            </a:r>
          </a:p>
          <a:p>
            <a:pPr lvl="1"/>
            <a:r>
              <a:rPr lang="en-US" sz="2400" dirty="0" smtClean="0"/>
              <a:t>Transferred funds through U.S. correspondent banks</a:t>
            </a:r>
          </a:p>
          <a:p>
            <a:pPr lvl="1"/>
            <a:r>
              <a:rPr lang="en-US" sz="2400" dirty="0" smtClean="0"/>
              <a:t>Traveled within the U.S.</a:t>
            </a:r>
          </a:p>
          <a:p>
            <a:pPr lvl="1"/>
            <a:r>
              <a:rPr lang="en-US" sz="2400" dirty="0" smtClean="0"/>
              <a:t>Used internet and email accounts hosted on U.S. servers</a:t>
            </a:r>
          </a:p>
          <a:p>
            <a:pPr lvl="1"/>
            <a:r>
              <a:rPr lang="en-US" sz="2400" dirty="0" smtClean="0"/>
              <a:t>Used a U.S.-located cellular phone on a U.S. network</a:t>
            </a:r>
          </a:p>
          <a:p>
            <a:r>
              <a:rPr lang="en-US" sz="2800" b="1" dirty="0" smtClean="0"/>
              <a:t>No allegation that the acts were in furtherance of a conspiracy</a:t>
            </a:r>
          </a:p>
          <a:p>
            <a:r>
              <a:rPr lang="en-US" sz="2800" b="1" dirty="0" smtClean="0"/>
              <a:t>Motion to Dismiss the Indictment filed May 9, will be briefed in July</a:t>
            </a:r>
          </a:p>
          <a:p>
            <a:endParaRPr lang="en-US" b="1" dirty="0"/>
          </a:p>
        </p:txBody>
      </p:sp>
      <p:sp>
        <p:nvSpPr>
          <p:cNvPr id="3" name="Title 2"/>
          <p:cNvSpPr>
            <a:spLocks noGrp="1"/>
          </p:cNvSpPr>
          <p:nvPr>
            <p:ph type="title"/>
          </p:nvPr>
        </p:nvSpPr>
        <p:spPr/>
        <p:txBody>
          <a:bodyPr/>
          <a:lstStyle/>
          <a:p>
            <a:r>
              <a:rPr lang="en-US" dirty="0" smtClean="0"/>
              <a:t>United States v. </a:t>
            </a:r>
            <a:r>
              <a:rPr lang="en-US" dirty="0" err="1" smtClean="0"/>
              <a:t>Firtash</a:t>
            </a:r>
            <a:r>
              <a:rPr lang="en-US" dirty="0" smtClean="0"/>
              <a:t> (N.D. Ill.)</a:t>
            </a:r>
            <a:endParaRPr lang="en-US" dirty="0"/>
          </a:p>
        </p:txBody>
      </p:sp>
    </p:spTree>
    <p:extLst>
      <p:ext uri="{BB962C8B-B14F-4D97-AF65-F5344CB8AC3E}">
        <p14:creationId xmlns:p14="http://schemas.microsoft.com/office/powerpoint/2010/main" val="2076311487"/>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t>5-year statute of limitations on civil fines, penalties or forfeitures </a:t>
            </a:r>
          </a:p>
          <a:p>
            <a:r>
              <a:rPr lang="en-US" sz="2800" b="1" dirty="0" smtClean="0"/>
              <a:t>SEC claimed unlimited look-back on disgorgement, terming it “equitable relief”</a:t>
            </a:r>
          </a:p>
          <a:p>
            <a:r>
              <a:rPr lang="en-US" sz="2800" b="1" dirty="0" smtClean="0"/>
              <a:t>Supreme Court held that disgorgement:</a:t>
            </a:r>
          </a:p>
          <a:p>
            <a:pPr lvl="1"/>
            <a:r>
              <a:rPr lang="en-US" sz="2400" dirty="0" smtClean="0"/>
              <a:t>Is paid to victim </a:t>
            </a:r>
            <a:r>
              <a:rPr lang="en-US" sz="2400" u="sng" dirty="0" smtClean="0"/>
              <a:t>and</a:t>
            </a:r>
            <a:r>
              <a:rPr lang="en-US" sz="2400" dirty="0" smtClean="0"/>
              <a:t> U.S. Treasury </a:t>
            </a:r>
          </a:p>
          <a:p>
            <a:pPr lvl="1"/>
            <a:r>
              <a:rPr lang="en-US" sz="2400" dirty="0" smtClean="0"/>
              <a:t>Is compensatory </a:t>
            </a:r>
            <a:r>
              <a:rPr lang="en-US" sz="2400" u="sng" dirty="0" smtClean="0"/>
              <a:t>and</a:t>
            </a:r>
            <a:r>
              <a:rPr lang="en-US" sz="2400" dirty="0" smtClean="0"/>
              <a:t> punitive</a:t>
            </a:r>
            <a:endParaRPr lang="en-US" sz="2400" dirty="0"/>
          </a:p>
          <a:p>
            <a:pPr lvl="1"/>
            <a:r>
              <a:rPr lang="en-US" sz="2400" dirty="0" smtClean="0"/>
              <a:t>Must be treated as a penalty for statute of limitations purposes</a:t>
            </a:r>
          </a:p>
          <a:p>
            <a:pPr lvl="1"/>
            <a:endParaRPr lang="en-US" dirty="0" smtClean="0"/>
          </a:p>
          <a:p>
            <a:endParaRPr lang="en-US" dirty="0"/>
          </a:p>
        </p:txBody>
      </p:sp>
      <p:sp>
        <p:nvSpPr>
          <p:cNvPr id="3" name="Title 2"/>
          <p:cNvSpPr>
            <a:spLocks noGrp="1"/>
          </p:cNvSpPr>
          <p:nvPr>
            <p:ph type="title"/>
          </p:nvPr>
        </p:nvSpPr>
        <p:spPr/>
        <p:txBody>
          <a:bodyPr/>
          <a:lstStyle/>
          <a:p>
            <a:r>
              <a:rPr lang="en-US" dirty="0" err="1" smtClean="0"/>
              <a:t>Kokesh</a:t>
            </a:r>
            <a:r>
              <a:rPr lang="en-US" dirty="0" smtClean="0"/>
              <a:t> v. SEC</a:t>
            </a:r>
            <a:endParaRPr lang="en-US" dirty="0"/>
          </a:p>
        </p:txBody>
      </p:sp>
    </p:spTree>
    <p:extLst>
      <p:ext uri="{BB962C8B-B14F-4D97-AF65-F5344CB8AC3E}">
        <p14:creationId xmlns:p14="http://schemas.microsoft.com/office/powerpoint/2010/main" val="637230904"/>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GLOBAL ANTI-CORRUPTION UPDATE</a:t>
            </a:r>
            <a:endParaRPr lang="en-US" dirty="0"/>
          </a:p>
        </p:txBody>
      </p:sp>
    </p:spTree>
    <p:extLst>
      <p:ext uri="{BB962C8B-B14F-4D97-AF65-F5344CB8AC3E}">
        <p14:creationId xmlns:p14="http://schemas.microsoft.com/office/powerpoint/2010/main" val="1098377347"/>
      </p:ext>
    </p:extLst>
  </p:cSld>
  <p:clrMapOvr>
    <a:masterClrMapping/>
  </p:clrMapOvr>
  <p:transition spd="med">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t>Massive corruption probe began with a gas station network accused of money laundering in early 2014</a:t>
            </a:r>
          </a:p>
          <a:p>
            <a:r>
              <a:rPr lang="en-US" b="1" dirty="0"/>
              <a:t>Informant revealed comprehensive political corruption scheme</a:t>
            </a:r>
          </a:p>
          <a:p>
            <a:pPr lvl="1"/>
            <a:r>
              <a:rPr lang="en-US" dirty="0"/>
              <a:t>State-run oil company </a:t>
            </a:r>
            <a:r>
              <a:rPr lang="en-US" dirty="0" err="1"/>
              <a:t>Petrobras</a:t>
            </a:r>
            <a:r>
              <a:rPr lang="en-US" dirty="0"/>
              <a:t> overcharged on contracts</a:t>
            </a:r>
          </a:p>
          <a:p>
            <a:pPr lvl="1"/>
            <a:r>
              <a:rPr lang="en-US" dirty="0"/>
              <a:t>Surplus funds were used for campaign finance and to buy support for Worker’s Party</a:t>
            </a:r>
          </a:p>
          <a:p>
            <a:r>
              <a:rPr lang="en-US" b="1" dirty="0"/>
              <a:t>Results of corruption probe:</a:t>
            </a:r>
          </a:p>
          <a:p>
            <a:pPr lvl="1"/>
            <a:r>
              <a:rPr lang="en-US" dirty="0" smtClean="0"/>
              <a:t>Unprecedented cooperation among foreign governments</a:t>
            </a:r>
          </a:p>
          <a:p>
            <a:pPr lvl="1"/>
            <a:r>
              <a:rPr lang="en-US" dirty="0" smtClean="0"/>
              <a:t>“Whole pie” settlement approach</a:t>
            </a:r>
          </a:p>
          <a:p>
            <a:pPr lvl="1"/>
            <a:r>
              <a:rPr lang="en-US" dirty="0" smtClean="0"/>
              <a:t>At least $3.5 </a:t>
            </a:r>
            <a:r>
              <a:rPr lang="en-US" dirty="0"/>
              <a:t>billion in </a:t>
            </a:r>
            <a:r>
              <a:rPr lang="en-US" dirty="0" smtClean="0"/>
              <a:t>fines paid to Brazil, Switzerland &amp; U.S.</a:t>
            </a:r>
            <a:endParaRPr lang="en-US" dirty="0"/>
          </a:p>
        </p:txBody>
      </p:sp>
      <p:sp>
        <p:nvSpPr>
          <p:cNvPr id="3" name="Title 2"/>
          <p:cNvSpPr>
            <a:spLocks noGrp="1"/>
          </p:cNvSpPr>
          <p:nvPr>
            <p:ph type="title"/>
          </p:nvPr>
        </p:nvSpPr>
        <p:spPr/>
        <p:txBody>
          <a:bodyPr/>
          <a:lstStyle/>
          <a:p>
            <a:r>
              <a:rPr lang="en-US" dirty="0" smtClean="0"/>
              <a:t>Brazil: Operation Car Wash</a:t>
            </a:r>
            <a:endParaRPr lang="en-US" dirty="0"/>
          </a:p>
        </p:txBody>
      </p:sp>
    </p:spTree>
    <p:extLst>
      <p:ext uri="{BB962C8B-B14F-4D97-AF65-F5344CB8AC3E}">
        <p14:creationId xmlns:p14="http://schemas.microsoft.com/office/powerpoint/2010/main" val="1279799949"/>
      </p:ext>
    </p:extLst>
  </p:cSld>
  <p:clrMapOvr>
    <a:masterClrMapping/>
  </p:clrMapOvr>
  <p:transition spd="med">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sz="2800" b="1" dirty="0" smtClean="0"/>
              <a:t>New law aimed at preventing and fighting foreign bribery</a:t>
            </a:r>
          </a:p>
          <a:p>
            <a:pPr lvl="1"/>
            <a:r>
              <a:rPr lang="en-US" dirty="0" smtClean="0"/>
              <a:t>Applies to companies with 500+ employees and $100+ million in revenue</a:t>
            </a:r>
          </a:p>
          <a:p>
            <a:pPr lvl="1"/>
            <a:r>
              <a:rPr lang="en-US" dirty="0" smtClean="0"/>
              <a:t>Requires </a:t>
            </a:r>
            <a:r>
              <a:rPr lang="en-US" dirty="0"/>
              <a:t>implementation of measures to prevent and detect </a:t>
            </a:r>
            <a:r>
              <a:rPr lang="en-US" dirty="0" smtClean="0"/>
              <a:t>corruption</a:t>
            </a:r>
          </a:p>
          <a:p>
            <a:r>
              <a:rPr lang="en-US" sz="2800" b="1" dirty="0" err="1" smtClean="0"/>
              <a:t>Sapin</a:t>
            </a:r>
            <a:r>
              <a:rPr lang="en-US" sz="2800" b="1" dirty="0" smtClean="0"/>
              <a:t> II creates:</a:t>
            </a:r>
          </a:p>
          <a:p>
            <a:pPr lvl="1"/>
            <a:r>
              <a:rPr lang="en-US" dirty="0"/>
              <a:t>The </a:t>
            </a:r>
            <a:r>
              <a:rPr lang="en-US" dirty="0" err="1"/>
              <a:t>Agence</a:t>
            </a:r>
            <a:r>
              <a:rPr lang="en-US" dirty="0"/>
              <a:t> </a:t>
            </a:r>
            <a:r>
              <a:rPr lang="en-US" dirty="0" err="1"/>
              <a:t>Française</a:t>
            </a:r>
            <a:r>
              <a:rPr lang="en-US" dirty="0"/>
              <a:t> Anticorruption (</a:t>
            </a:r>
            <a:r>
              <a:rPr lang="en-US" dirty="0" err="1"/>
              <a:t>AFA</a:t>
            </a:r>
            <a:r>
              <a:rPr lang="en-US" dirty="0"/>
              <a:t>), to provide oversight</a:t>
            </a:r>
          </a:p>
          <a:p>
            <a:pPr lvl="1"/>
            <a:r>
              <a:rPr lang="en-US" dirty="0"/>
              <a:t>French Deferred Prosecution Agreements</a:t>
            </a:r>
          </a:p>
          <a:p>
            <a:pPr lvl="1"/>
            <a:r>
              <a:rPr lang="en-US" dirty="0"/>
              <a:t>Certain whistleblower </a:t>
            </a:r>
            <a:r>
              <a:rPr lang="en-US" dirty="0" smtClean="0"/>
              <a:t>protections</a:t>
            </a:r>
          </a:p>
          <a:p>
            <a:r>
              <a:rPr lang="en-US" sz="2800" b="1" dirty="0" smtClean="0"/>
              <a:t>Expands scope of French anti-corruption laws</a:t>
            </a:r>
          </a:p>
          <a:p>
            <a:pPr lvl="1"/>
            <a:endParaRPr lang="en-US" dirty="0"/>
          </a:p>
        </p:txBody>
      </p:sp>
      <p:sp>
        <p:nvSpPr>
          <p:cNvPr id="4" name="Title 3"/>
          <p:cNvSpPr>
            <a:spLocks noGrp="1"/>
          </p:cNvSpPr>
          <p:nvPr>
            <p:ph type="title"/>
          </p:nvPr>
        </p:nvSpPr>
        <p:spPr/>
        <p:txBody>
          <a:bodyPr/>
          <a:lstStyle/>
          <a:p>
            <a:r>
              <a:rPr lang="en-US" dirty="0" smtClean="0"/>
              <a:t>France:  </a:t>
            </a:r>
            <a:r>
              <a:rPr lang="en-US" i="1" dirty="0" err="1" smtClean="0"/>
              <a:t>Sapin</a:t>
            </a:r>
            <a:r>
              <a:rPr lang="en-US" i="1" dirty="0" smtClean="0"/>
              <a:t> II</a:t>
            </a:r>
            <a:r>
              <a:rPr lang="en-US" dirty="0" smtClean="0"/>
              <a:t>, passed November 8</a:t>
            </a:r>
            <a:endParaRPr lang="en-US" dirty="0"/>
          </a:p>
        </p:txBody>
      </p:sp>
    </p:spTree>
    <p:extLst>
      <p:ext uri="{BB962C8B-B14F-4D97-AF65-F5344CB8AC3E}">
        <p14:creationId xmlns:p14="http://schemas.microsoft.com/office/powerpoint/2010/main" val="1627773889"/>
      </p:ext>
    </p:extLst>
  </p:cSld>
  <p:clrMapOvr>
    <a:masterClrMapping/>
  </p:clrMapOvr>
  <p:transition spd="med">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b="1" dirty="0" smtClean="0"/>
              <a:t>$800 million global settlement with Rolls-Royce (Jan. 2017)</a:t>
            </a:r>
          </a:p>
          <a:p>
            <a:pPr lvl="1"/>
            <a:r>
              <a:rPr lang="en-US" dirty="0"/>
              <a:t>$605 million to Serious Fraud Office</a:t>
            </a:r>
          </a:p>
          <a:p>
            <a:pPr lvl="1"/>
            <a:r>
              <a:rPr lang="en-US" dirty="0"/>
              <a:t>$170 million to Department of Justice</a:t>
            </a:r>
          </a:p>
          <a:p>
            <a:pPr lvl="1"/>
            <a:r>
              <a:rPr lang="en-US" dirty="0"/>
              <a:t>$25.6 million to </a:t>
            </a:r>
            <a:r>
              <a:rPr lang="en-US" dirty="0" err="1"/>
              <a:t>Ministério</a:t>
            </a:r>
            <a:r>
              <a:rPr lang="en-US" dirty="0"/>
              <a:t> </a:t>
            </a:r>
            <a:r>
              <a:rPr lang="en-US" dirty="0" err="1"/>
              <a:t>Público</a:t>
            </a:r>
            <a:r>
              <a:rPr lang="en-US" dirty="0"/>
              <a:t> </a:t>
            </a:r>
            <a:r>
              <a:rPr lang="en-US" dirty="0" smtClean="0"/>
              <a:t>Federal</a:t>
            </a:r>
            <a:endParaRPr lang="en-US" sz="2800" b="1" dirty="0"/>
          </a:p>
          <a:p>
            <a:r>
              <a:rPr lang="en-US" sz="2800" b="1" dirty="0" smtClean="0"/>
              <a:t>Paid bribes in at least twelve countries in exchange for confidential information or contract awards</a:t>
            </a:r>
          </a:p>
          <a:p>
            <a:r>
              <a:rPr lang="en-US" sz="2800" b="1" dirty="0" smtClean="0"/>
              <a:t>Potential for future prosecution of 30+ individuals</a:t>
            </a:r>
          </a:p>
          <a:p>
            <a:r>
              <a:rPr lang="en-US" sz="2800" b="1" dirty="0" smtClean="0"/>
              <a:t>Enforcement potentially weakened if subsumed by National Crime Agency</a:t>
            </a:r>
          </a:p>
          <a:p>
            <a:endParaRPr lang="en-US" sz="2800" b="1" dirty="0" smtClean="0"/>
          </a:p>
        </p:txBody>
      </p:sp>
      <p:sp>
        <p:nvSpPr>
          <p:cNvPr id="3" name="Title 2"/>
          <p:cNvSpPr>
            <a:spLocks noGrp="1"/>
          </p:cNvSpPr>
          <p:nvPr>
            <p:ph type="title"/>
          </p:nvPr>
        </p:nvSpPr>
        <p:spPr/>
        <p:txBody>
          <a:bodyPr/>
          <a:lstStyle/>
          <a:p>
            <a:r>
              <a:rPr lang="en-US" dirty="0" smtClean="0"/>
              <a:t>U.K.: Strengthened Enforcement by </a:t>
            </a:r>
            <a:r>
              <a:rPr lang="en-US" dirty="0" err="1" smtClean="0"/>
              <a:t>SFO</a:t>
            </a:r>
            <a:endParaRPr lang="en-US" dirty="0"/>
          </a:p>
        </p:txBody>
      </p:sp>
    </p:spTree>
    <p:extLst>
      <p:ext uri="{BB962C8B-B14F-4D97-AF65-F5344CB8AC3E}">
        <p14:creationId xmlns:p14="http://schemas.microsoft.com/office/powerpoint/2010/main" val="3230689687"/>
      </p:ext>
    </p:extLst>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Compliance tips</a:t>
            </a:r>
            <a:endParaRPr lang="en-US" dirty="0"/>
          </a:p>
        </p:txBody>
      </p:sp>
    </p:spTree>
    <p:extLst>
      <p:ext uri="{BB962C8B-B14F-4D97-AF65-F5344CB8AC3E}">
        <p14:creationId xmlns:p14="http://schemas.microsoft.com/office/powerpoint/2010/main" val="3072049632"/>
      </p:ext>
    </p:extLst>
  </p:cSld>
  <p:clrMapOvr>
    <a:masterClrMapping/>
  </p:clrMapOvr>
  <p:transition spd="med">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t>Tone at the top – commitment from senior management and clearly articulated policy against corruption</a:t>
            </a:r>
          </a:p>
          <a:p>
            <a:r>
              <a:rPr lang="en-US" altLang="en-US" dirty="0"/>
              <a:t>Code of conduct, compliance policies &amp; procedures</a:t>
            </a:r>
          </a:p>
          <a:p>
            <a:r>
              <a:rPr lang="en-US" altLang="en-US" dirty="0"/>
              <a:t>Oversight, autonomy, and resources</a:t>
            </a:r>
          </a:p>
          <a:p>
            <a:r>
              <a:rPr lang="en-US" altLang="en-US" dirty="0"/>
              <a:t>Risk assessment</a:t>
            </a:r>
          </a:p>
          <a:p>
            <a:r>
              <a:rPr lang="en-US" altLang="en-US" dirty="0"/>
              <a:t>Training and continuing advice</a:t>
            </a:r>
          </a:p>
          <a:p>
            <a:r>
              <a:rPr lang="en-US" altLang="en-US" dirty="0"/>
              <a:t>Incentives and disciplinary measures</a:t>
            </a:r>
          </a:p>
          <a:p>
            <a:r>
              <a:rPr lang="en-US" altLang="en-US" dirty="0"/>
              <a:t>Third-party due diligence</a:t>
            </a:r>
          </a:p>
          <a:p>
            <a:r>
              <a:rPr lang="en-US" altLang="en-US" dirty="0"/>
              <a:t>Confidential reporting and internal investigation</a:t>
            </a:r>
          </a:p>
          <a:p>
            <a:endParaRPr lang="en-US" dirty="0"/>
          </a:p>
        </p:txBody>
      </p:sp>
      <p:sp>
        <p:nvSpPr>
          <p:cNvPr id="3" name="Title 2"/>
          <p:cNvSpPr>
            <a:spLocks noGrp="1"/>
          </p:cNvSpPr>
          <p:nvPr>
            <p:ph type="title"/>
          </p:nvPr>
        </p:nvSpPr>
        <p:spPr/>
        <p:txBody>
          <a:bodyPr/>
          <a:lstStyle/>
          <a:p>
            <a:r>
              <a:rPr lang="en-US" dirty="0" smtClean="0"/>
              <a:t>Essential Elements to Compliance Program</a:t>
            </a:r>
            <a:endParaRPr lang="en-US" dirty="0"/>
          </a:p>
        </p:txBody>
      </p:sp>
    </p:spTree>
    <p:extLst>
      <p:ext uri="{BB962C8B-B14F-4D97-AF65-F5344CB8AC3E}">
        <p14:creationId xmlns:p14="http://schemas.microsoft.com/office/powerpoint/2010/main" val="1121354853"/>
      </p:ext>
    </p:extLst>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0" indent="0">
              <a:buNone/>
            </a:pPr>
            <a:r>
              <a:rPr lang="en-US" altLang="en-US" sz="2800" b="1" dirty="0" smtClean="0"/>
              <a:t>DOJ’s new compliance counsel recently identified four criteria for evaluating the effectiveness of a compliance program:</a:t>
            </a:r>
          </a:p>
          <a:p>
            <a:pPr marL="0" indent="0">
              <a:buNone/>
            </a:pPr>
            <a:endParaRPr lang="en-US" altLang="en-US" sz="1400" b="1" dirty="0" smtClean="0"/>
          </a:p>
          <a:p>
            <a:pPr lvl="1"/>
            <a:r>
              <a:rPr lang="en-US" altLang="en-US" b="1" dirty="0" smtClean="0"/>
              <a:t>Addressing Risk </a:t>
            </a:r>
            <a:r>
              <a:rPr lang="en-US" altLang="en-US" dirty="0" smtClean="0"/>
              <a:t>–</a:t>
            </a:r>
            <a:r>
              <a:rPr lang="en-US" altLang="en-US" b="1" dirty="0" smtClean="0"/>
              <a:t> </a:t>
            </a:r>
            <a:r>
              <a:rPr lang="en-US" altLang="en-US" dirty="0" smtClean="0"/>
              <a:t>Does the compliance program demonstrate thoughtful design to address current risks?</a:t>
            </a:r>
          </a:p>
          <a:p>
            <a:pPr lvl="1"/>
            <a:r>
              <a:rPr lang="en-US" altLang="en-US" b="1" dirty="0" smtClean="0"/>
              <a:t>Active Compliance</a:t>
            </a:r>
            <a:r>
              <a:rPr lang="en-US" altLang="en-US" b="1" dirty="0"/>
              <a:t> </a:t>
            </a:r>
            <a:r>
              <a:rPr lang="en-US" altLang="en-US" dirty="0"/>
              <a:t>–</a:t>
            </a:r>
            <a:r>
              <a:rPr lang="en-US" altLang="en-US" b="1" dirty="0"/>
              <a:t> </a:t>
            </a:r>
            <a:r>
              <a:rPr lang="en-US" altLang="en-US" dirty="0" smtClean="0"/>
              <a:t>How operational is the program (not a paper program)?</a:t>
            </a:r>
          </a:p>
          <a:p>
            <a:pPr lvl="1"/>
            <a:r>
              <a:rPr lang="en-US" altLang="en-US" b="1" dirty="0" smtClean="0"/>
              <a:t>Coordination</a:t>
            </a:r>
            <a:r>
              <a:rPr lang="en-US" altLang="en-US" b="1" dirty="0"/>
              <a:t> </a:t>
            </a:r>
            <a:r>
              <a:rPr lang="en-US" altLang="en-US" dirty="0"/>
              <a:t>–</a:t>
            </a:r>
            <a:r>
              <a:rPr lang="en-US" altLang="en-US" b="1" dirty="0"/>
              <a:t> </a:t>
            </a:r>
            <a:r>
              <a:rPr lang="en-US" altLang="en-US" dirty="0" smtClean="0"/>
              <a:t>How well are stakeholders working with each other?</a:t>
            </a:r>
          </a:p>
          <a:p>
            <a:pPr lvl="1"/>
            <a:r>
              <a:rPr lang="en-US" altLang="en-US" b="1" dirty="0" smtClean="0"/>
              <a:t>Resources</a:t>
            </a:r>
            <a:r>
              <a:rPr lang="en-US" altLang="en-US" b="1" dirty="0"/>
              <a:t> </a:t>
            </a:r>
            <a:r>
              <a:rPr lang="en-US" altLang="en-US" dirty="0"/>
              <a:t>–</a:t>
            </a:r>
            <a:r>
              <a:rPr lang="en-US" altLang="en-US" b="1" dirty="0"/>
              <a:t> </a:t>
            </a:r>
            <a:r>
              <a:rPr lang="en-US" altLang="en-US" dirty="0" smtClean="0"/>
              <a:t>How well is the program resourced?</a:t>
            </a:r>
            <a:endParaRPr lang="en-US" altLang="en-US" dirty="0"/>
          </a:p>
          <a:p>
            <a:endParaRPr lang="en-US" dirty="0"/>
          </a:p>
        </p:txBody>
      </p:sp>
      <p:sp>
        <p:nvSpPr>
          <p:cNvPr id="4" name="Title 3"/>
          <p:cNvSpPr>
            <a:spLocks noGrp="1"/>
          </p:cNvSpPr>
          <p:nvPr>
            <p:ph type="title"/>
          </p:nvPr>
        </p:nvSpPr>
        <p:spPr/>
        <p:txBody>
          <a:bodyPr/>
          <a:lstStyle/>
          <a:p>
            <a:r>
              <a:rPr lang="en-US" dirty="0" smtClean="0"/>
              <a:t>Criteria to Evaluate Compliance Program</a:t>
            </a:r>
            <a:endParaRPr lang="en-US" dirty="0"/>
          </a:p>
        </p:txBody>
      </p:sp>
    </p:spTree>
    <p:extLst>
      <p:ext uri="{BB962C8B-B14F-4D97-AF65-F5344CB8AC3E}">
        <p14:creationId xmlns:p14="http://schemas.microsoft.com/office/powerpoint/2010/main" val="2166689702"/>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80000"/>
              </a:lnSpc>
              <a:defRPr/>
            </a:pPr>
            <a:r>
              <a:rPr lang="en-US" altLang="en-US" dirty="0"/>
              <a:t>The </a:t>
            </a:r>
            <a:r>
              <a:rPr lang="en-US" altLang="en-US" dirty="0" err="1"/>
              <a:t>FCPA</a:t>
            </a:r>
            <a:r>
              <a:rPr lang="en-US" altLang="en-US" dirty="0"/>
              <a:t>:  Brief Reminder</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71770373"/>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800" b="1" dirty="0" smtClean="0"/>
          </a:p>
          <a:p>
            <a:r>
              <a:rPr lang="en-US" sz="2800" b="1" dirty="0" smtClean="0"/>
              <a:t>Third parties remain one of the top risk areas for companies conducting business abroad</a:t>
            </a:r>
          </a:p>
          <a:p>
            <a:endParaRPr lang="en-US" sz="1100" b="1" dirty="0" smtClean="0"/>
          </a:p>
          <a:p>
            <a:r>
              <a:rPr lang="en-US" sz="2800" b="1" dirty="0" smtClean="0"/>
              <a:t>Best practices include:</a:t>
            </a:r>
          </a:p>
          <a:p>
            <a:pPr lvl="1"/>
            <a:r>
              <a:rPr lang="en-US" sz="2400" dirty="0" smtClean="0"/>
              <a:t>Due diligence on potential third parties</a:t>
            </a:r>
          </a:p>
          <a:p>
            <a:pPr lvl="1"/>
            <a:r>
              <a:rPr lang="en-US" sz="2400" dirty="0" smtClean="0"/>
              <a:t>FCPA compliance certification</a:t>
            </a:r>
          </a:p>
          <a:p>
            <a:pPr lvl="1"/>
            <a:r>
              <a:rPr lang="en-US" sz="2400" dirty="0" smtClean="0"/>
              <a:t>Continuous monitoring of third party transactions</a:t>
            </a:r>
          </a:p>
          <a:p>
            <a:pPr lvl="1"/>
            <a:r>
              <a:rPr lang="en-US" sz="2400" dirty="0" smtClean="0"/>
              <a:t>Auditing third party for compliance</a:t>
            </a:r>
          </a:p>
        </p:txBody>
      </p:sp>
      <p:sp>
        <p:nvSpPr>
          <p:cNvPr id="3" name="Title 2"/>
          <p:cNvSpPr>
            <a:spLocks noGrp="1"/>
          </p:cNvSpPr>
          <p:nvPr>
            <p:ph type="title"/>
          </p:nvPr>
        </p:nvSpPr>
        <p:spPr/>
        <p:txBody>
          <a:bodyPr/>
          <a:lstStyle/>
          <a:p>
            <a:r>
              <a:rPr lang="en-US" dirty="0" smtClean="0"/>
              <a:t>Third Parties</a:t>
            </a:r>
            <a:endParaRPr lang="en-US" dirty="0"/>
          </a:p>
        </p:txBody>
      </p:sp>
    </p:spTree>
    <p:extLst>
      <p:ext uri="{BB962C8B-B14F-4D97-AF65-F5344CB8AC3E}">
        <p14:creationId xmlns:p14="http://schemas.microsoft.com/office/powerpoint/2010/main" val="3542623988"/>
      </p:ext>
    </p:extLst>
  </p:cSld>
  <p:clrMapOvr>
    <a:masterClrMapping/>
  </p:clrMapOvr>
  <p:transition spd="med">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sz="2800" b="1" dirty="0"/>
              <a:t>DOJ continues to emphasize importance of effective anti-corruption due diligence in deal </a:t>
            </a:r>
            <a:r>
              <a:rPr lang="en-US" altLang="en-US" sz="2800" b="1" dirty="0" smtClean="0"/>
              <a:t>context</a:t>
            </a:r>
          </a:p>
          <a:p>
            <a:endParaRPr lang="en-US" altLang="en-US" sz="800" dirty="0"/>
          </a:p>
          <a:p>
            <a:r>
              <a:rPr lang="en-US" altLang="en-US" sz="2800" b="1" dirty="0"/>
              <a:t>DOJ/SEC urge the following:</a:t>
            </a:r>
          </a:p>
          <a:p>
            <a:pPr lvl="1"/>
            <a:r>
              <a:rPr lang="en-US" altLang="en-US" sz="2400" dirty="0" smtClean="0"/>
              <a:t>Pre-acquisition </a:t>
            </a:r>
            <a:r>
              <a:rPr lang="en-US" altLang="en-US" sz="2400" dirty="0"/>
              <a:t>d</a:t>
            </a:r>
            <a:r>
              <a:rPr lang="en-US" altLang="en-US" sz="2400" dirty="0" smtClean="0"/>
              <a:t>ue </a:t>
            </a:r>
            <a:r>
              <a:rPr lang="en-US" altLang="en-US" sz="2400" dirty="0"/>
              <a:t>d</a:t>
            </a:r>
            <a:r>
              <a:rPr lang="en-US" altLang="en-US" sz="2400" dirty="0" smtClean="0"/>
              <a:t>iligence</a:t>
            </a:r>
            <a:endParaRPr lang="en-US" altLang="en-US" sz="2400" dirty="0"/>
          </a:p>
          <a:p>
            <a:pPr lvl="1"/>
            <a:r>
              <a:rPr lang="en-US" altLang="en-US" sz="2400" dirty="0" smtClean="0"/>
              <a:t>Post-acquisition </a:t>
            </a:r>
            <a:r>
              <a:rPr lang="en-US" altLang="en-US" sz="2400" dirty="0"/>
              <a:t>c</a:t>
            </a:r>
            <a:r>
              <a:rPr lang="en-US" altLang="en-US" sz="2400" dirty="0" smtClean="0"/>
              <a:t>ompliance </a:t>
            </a:r>
            <a:r>
              <a:rPr lang="en-US" altLang="en-US" sz="2400" dirty="0"/>
              <a:t>i</a:t>
            </a:r>
            <a:r>
              <a:rPr lang="en-US" altLang="en-US" sz="2400" dirty="0" smtClean="0"/>
              <a:t>ntegration</a:t>
            </a:r>
            <a:endParaRPr lang="en-US" altLang="en-US" sz="2400" dirty="0"/>
          </a:p>
          <a:p>
            <a:pPr lvl="1"/>
            <a:r>
              <a:rPr lang="en-US" altLang="en-US" sz="2400" dirty="0" smtClean="0"/>
              <a:t>Anti-corruption </a:t>
            </a:r>
            <a:r>
              <a:rPr lang="en-US" altLang="en-US" sz="2400" dirty="0"/>
              <a:t>t</a:t>
            </a:r>
            <a:r>
              <a:rPr lang="en-US" altLang="en-US" sz="2400" dirty="0" smtClean="0"/>
              <a:t>raining</a:t>
            </a:r>
            <a:endParaRPr lang="en-US" altLang="en-US" sz="2400" dirty="0"/>
          </a:p>
          <a:p>
            <a:pPr lvl="1"/>
            <a:r>
              <a:rPr lang="en-US" altLang="en-US" sz="2400" dirty="0" err="1"/>
              <a:t>FCPA</a:t>
            </a:r>
            <a:r>
              <a:rPr lang="en-US" altLang="en-US" sz="2400" dirty="0"/>
              <a:t> </a:t>
            </a:r>
            <a:r>
              <a:rPr lang="en-US" altLang="en-US" sz="2400" dirty="0" smtClean="0"/>
              <a:t>audits</a:t>
            </a:r>
            <a:endParaRPr lang="en-US" altLang="en-US" sz="2400" dirty="0"/>
          </a:p>
          <a:p>
            <a:pPr lvl="1"/>
            <a:r>
              <a:rPr lang="en-US" altLang="en-US" sz="2400" dirty="0" smtClean="0"/>
              <a:t>Disclosures </a:t>
            </a:r>
            <a:r>
              <a:rPr lang="en-US" altLang="en-US" sz="2400" dirty="0"/>
              <a:t>to </a:t>
            </a:r>
            <a:r>
              <a:rPr lang="en-US" altLang="en-US" sz="2400" dirty="0" smtClean="0"/>
              <a:t>government</a:t>
            </a:r>
            <a:endParaRPr lang="en-US" altLang="en-US" sz="2400" dirty="0"/>
          </a:p>
          <a:p>
            <a:endParaRPr lang="en-US" dirty="0"/>
          </a:p>
        </p:txBody>
      </p:sp>
      <p:sp>
        <p:nvSpPr>
          <p:cNvPr id="3" name="Title 2"/>
          <p:cNvSpPr>
            <a:spLocks noGrp="1"/>
          </p:cNvSpPr>
          <p:nvPr>
            <p:ph type="title"/>
          </p:nvPr>
        </p:nvSpPr>
        <p:spPr/>
        <p:txBody>
          <a:bodyPr/>
          <a:lstStyle/>
          <a:p>
            <a:r>
              <a:rPr lang="en-US" dirty="0" smtClean="0"/>
              <a:t>Mergers &amp; Acquisitions</a:t>
            </a:r>
            <a:endParaRPr lang="en-US" dirty="0"/>
          </a:p>
        </p:txBody>
      </p:sp>
    </p:spTree>
    <p:extLst>
      <p:ext uri="{BB962C8B-B14F-4D97-AF65-F5344CB8AC3E}">
        <p14:creationId xmlns:p14="http://schemas.microsoft.com/office/powerpoint/2010/main" val="2394503993"/>
      </p:ext>
    </p:extLst>
  </p:cSld>
  <p:clrMapOvr>
    <a:masterClrMapping/>
  </p:clrMapOvr>
  <p:transition spd="med">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Sales Personnel See…</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95884" y="1785174"/>
            <a:ext cx="6952232" cy="4202052"/>
          </a:xfrm>
        </p:spPr>
      </p:pic>
    </p:spTree>
    <p:extLst>
      <p:ext uri="{BB962C8B-B14F-4D97-AF65-F5344CB8AC3E}">
        <p14:creationId xmlns:p14="http://schemas.microsoft.com/office/powerpoint/2010/main" val="4290738849"/>
      </p:ext>
    </p:extLst>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95884" y="1781684"/>
            <a:ext cx="6952232" cy="4209032"/>
          </a:xfrm>
        </p:spPr>
      </p:pic>
      <p:sp>
        <p:nvSpPr>
          <p:cNvPr id="3" name="Title 2"/>
          <p:cNvSpPr>
            <a:spLocks noGrp="1"/>
          </p:cNvSpPr>
          <p:nvPr>
            <p:ph type="title"/>
          </p:nvPr>
        </p:nvSpPr>
        <p:spPr/>
        <p:txBody>
          <a:bodyPr/>
          <a:lstStyle/>
          <a:p>
            <a:r>
              <a:rPr lang="en-US" dirty="0" smtClean="0"/>
              <a:t>Prosecutors see… </a:t>
            </a:r>
            <a:endParaRPr lang="en-US" dirty="0"/>
          </a:p>
        </p:txBody>
      </p:sp>
    </p:spTree>
    <p:extLst>
      <p:ext uri="{BB962C8B-B14F-4D97-AF65-F5344CB8AC3E}">
        <p14:creationId xmlns:p14="http://schemas.microsoft.com/office/powerpoint/2010/main" val="1794966442"/>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9875592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lnSpcReduction="10000"/>
          </a:bodyPr>
          <a:lstStyle/>
          <a:p>
            <a:pPr algn="ctr">
              <a:buNone/>
            </a:pPr>
            <a:r>
              <a:rPr lang="en-US" altLang="en-US" sz="2800" b="1" dirty="0"/>
              <a:t>Antibribery Provisions</a:t>
            </a:r>
          </a:p>
          <a:p>
            <a:r>
              <a:rPr lang="en-US" altLang="en-US" dirty="0"/>
              <a:t>Prohibits bribery of foreign government or political officials </a:t>
            </a:r>
            <a:br>
              <a:rPr lang="en-US" altLang="en-US" dirty="0"/>
            </a:br>
            <a:r>
              <a:rPr lang="en-US" altLang="en-US" dirty="0"/>
              <a:t>for the purpose of obtaining or retaining business or securing any improper business advantage</a:t>
            </a:r>
          </a:p>
          <a:p>
            <a:r>
              <a:rPr lang="en-US" altLang="en-US" dirty="0"/>
              <a:t>Mainly enforced as criminal violations by the Department of Justice</a:t>
            </a:r>
          </a:p>
          <a:p>
            <a:endParaRPr lang="en-US" dirty="0"/>
          </a:p>
        </p:txBody>
      </p:sp>
      <p:sp>
        <p:nvSpPr>
          <p:cNvPr id="3" name="Content Placeholder 2"/>
          <p:cNvSpPr>
            <a:spLocks noGrp="1"/>
          </p:cNvSpPr>
          <p:nvPr>
            <p:ph sz="half" idx="2"/>
          </p:nvPr>
        </p:nvSpPr>
        <p:spPr/>
        <p:txBody>
          <a:bodyPr>
            <a:normAutofit lnSpcReduction="10000"/>
          </a:bodyPr>
          <a:lstStyle/>
          <a:p>
            <a:pPr algn="ctr">
              <a:buNone/>
            </a:pPr>
            <a:r>
              <a:rPr lang="en-US" altLang="en-US" sz="2800" b="1" dirty="0"/>
              <a:t>Books and Records Provisions</a:t>
            </a:r>
          </a:p>
          <a:p>
            <a:r>
              <a:rPr lang="en-US" altLang="en-US" dirty="0"/>
              <a:t>Requires SEC-registered or </a:t>
            </a:r>
            <a:br>
              <a:rPr lang="en-US" altLang="en-US" dirty="0"/>
            </a:br>
            <a:r>
              <a:rPr lang="en-US" altLang="en-US" dirty="0"/>
              <a:t>reporting issuers to make and maintain accurate books and records and to implement </a:t>
            </a:r>
            <a:br>
              <a:rPr lang="en-US" altLang="en-US" dirty="0"/>
            </a:br>
            <a:r>
              <a:rPr lang="en-US" altLang="en-US" dirty="0"/>
              <a:t>adequate internal accounting controls</a:t>
            </a:r>
          </a:p>
          <a:p>
            <a:r>
              <a:rPr lang="en-US" altLang="en-US" dirty="0"/>
              <a:t>Mainly enforced as civil violations by the Securities and Exchange Commission</a:t>
            </a:r>
          </a:p>
          <a:p>
            <a:endParaRPr lang="en-US" dirty="0"/>
          </a:p>
        </p:txBody>
      </p:sp>
      <p:sp>
        <p:nvSpPr>
          <p:cNvPr id="4" name="Title 3"/>
          <p:cNvSpPr>
            <a:spLocks noGrp="1"/>
          </p:cNvSpPr>
          <p:nvPr>
            <p:ph type="title"/>
          </p:nvPr>
        </p:nvSpPr>
        <p:spPr/>
        <p:txBody>
          <a:bodyPr/>
          <a:lstStyle/>
          <a:p>
            <a:r>
              <a:rPr lang="en-US" dirty="0" smtClean="0"/>
              <a:t>Structure of FCPA</a:t>
            </a:r>
            <a:endParaRPr lang="en-US" dirty="0"/>
          </a:p>
        </p:txBody>
      </p:sp>
    </p:spTree>
    <p:extLst>
      <p:ext uri="{BB962C8B-B14F-4D97-AF65-F5344CB8AC3E}">
        <p14:creationId xmlns:p14="http://schemas.microsoft.com/office/powerpoint/2010/main" val="1270968723"/>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t>It is unlawful for</a:t>
            </a:r>
          </a:p>
          <a:p>
            <a:pPr lvl="1"/>
            <a:r>
              <a:rPr lang="en-US" altLang="en-US" dirty="0"/>
              <a:t>an “issuer,” “domestic concern,” or “any person acting within the territory of the United States”</a:t>
            </a:r>
          </a:p>
          <a:p>
            <a:pPr lvl="1"/>
            <a:r>
              <a:rPr lang="en-US" altLang="en-US" dirty="0"/>
              <a:t>with “corrupt intent”</a:t>
            </a:r>
          </a:p>
          <a:p>
            <a:pPr lvl="1"/>
            <a:r>
              <a:rPr lang="en-US" altLang="en-US" dirty="0"/>
              <a:t>directly or indirectly</a:t>
            </a:r>
          </a:p>
          <a:p>
            <a:pPr lvl="1"/>
            <a:r>
              <a:rPr lang="en-US" altLang="en-US" dirty="0"/>
              <a:t>to offer, pay, promise to pay, or authorize payment</a:t>
            </a:r>
          </a:p>
          <a:p>
            <a:pPr lvl="1"/>
            <a:r>
              <a:rPr lang="en-US" altLang="en-US" dirty="0"/>
              <a:t>of “anything of value”</a:t>
            </a:r>
          </a:p>
          <a:p>
            <a:pPr lvl="1"/>
            <a:r>
              <a:rPr lang="en-US" altLang="en-US" dirty="0"/>
              <a:t>to a “foreign official”</a:t>
            </a:r>
          </a:p>
          <a:p>
            <a:pPr lvl="1"/>
            <a:r>
              <a:rPr lang="en-US" altLang="en-US" dirty="0"/>
              <a:t>for the purpose of obtaining or retaining business or securing any improper business advantage</a:t>
            </a:r>
          </a:p>
          <a:p>
            <a:endParaRPr lang="en-US" dirty="0"/>
          </a:p>
        </p:txBody>
      </p:sp>
      <p:sp>
        <p:nvSpPr>
          <p:cNvPr id="3" name="Title 2"/>
          <p:cNvSpPr>
            <a:spLocks noGrp="1"/>
          </p:cNvSpPr>
          <p:nvPr>
            <p:ph type="title"/>
          </p:nvPr>
        </p:nvSpPr>
        <p:spPr/>
        <p:txBody>
          <a:bodyPr/>
          <a:lstStyle/>
          <a:p>
            <a:r>
              <a:rPr lang="en-US" dirty="0" smtClean="0"/>
              <a:t>Antibribery Prohibited Acts</a:t>
            </a:r>
            <a:endParaRPr lang="en-US" dirty="0"/>
          </a:p>
        </p:txBody>
      </p:sp>
    </p:spTree>
    <p:extLst>
      <p:ext uri="{BB962C8B-B14F-4D97-AF65-F5344CB8AC3E}">
        <p14:creationId xmlns:p14="http://schemas.microsoft.com/office/powerpoint/2010/main" val="60270641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sz="2000" dirty="0"/>
              <a:t>Any “issuer” that files reports to the SEC or trades equity or debt on a U.S. exchange</a:t>
            </a:r>
          </a:p>
          <a:p>
            <a:pPr lvl="1"/>
            <a:r>
              <a:rPr lang="en-US" altLang="en-US" sz="1800" dirty="0"/>
              <a:t>Includes any foreign company that trades, for example, American Depository Receipts (ADRs) on a U.S. exchange</a:t>
            </a:r>
          </a:p>
          <a:p>
            <a:r>
              <a:rPr lang="en-US" altLang="en-US" sz="2000" dirty="0"/>
              <a:t>Any “domestic concern”</a:t>
            </a:r>
          </a:p>
          <a:p>
            <a:pPr lvl="1"/>
            <a:r>
              <a:rPr lang="en-US" altLang="en-US" sz="1800" dirty="0"/>
              <a:t>Includes U.S. citizens, nationals, and residents as well as any entity (corporation, partnership, etc.) that is organized under the laws of the U.S. or a U.S. territory or that has its principal place of business in the United States</a:t>
            </a:r>
          </a:p>
          <a:p>
            <a:r>
              <a:rPr lang="en-US" altLang="en-US" sz="2000" dirty="0"/>
              <a:t>Any “person,” including an organization, wherever located, that, while in a U.S. territory, does any act in furtherance of the prohibited conduct</a:t>
            </a:r>
          </a:p>
          <a:p>
            <a:pPr lvl="1"/>
            <a:r>
              <a:rPr lang="en-US" altLang="en-US" sz="1800" dirty="0"/>
              <a:t>Government argues minimum contacts include emails, telephone calls, transfers through correspondent bank accounts in U.S. intermediary banks</a:t>
            </a:r>
          </a:p>
          <a:p>
            <a:endParaRPr lang="en-US" dirty="0"/>
          </a:p>
        </p:txBody>
      </p:sp>
      <p:sp>
        <p:nvSpPr>
          <p:cNvPr id="3" name="Title 2"/>
          <p:cNvSpPr>
            <a:spLocks noGrp="1"/>
          </p:cNvSpPr>
          <p:nvPr>
            <p:ph type="title"/>
          </p:nvPr>
        </p:nvSpPr>
        <p:spPr/>
        <p:txBody>
          <a:bodyPr/>
          <a:lstStyle/>
          <a:p>
            <a:r>
              <a:rPr lang="en-US" dirty="0" smtClean="0"/>
              <a:t>Jurisdiction</a:t>
            </a:r>
            <a:endParaRPr lang="en-US" dirty="0"/>
          </a:p>
        </p:txBody>
      </p:sp>
    </p:spTree>
    <p:extLst>
      <p:ext uri="{BB962C8B-B14F-4D97-AF65-F5344CB8AC3E}">
        <p14:creationId xmlns:p14="http://schemas.microsoft.com/office/powerpoint/2010/main" val="887384332"/>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Overview of 2016 </a:t>
            </a:r>
            <a:r>
              <a:rPr lang="en-US" altLang="en-US" dirty="0" err="1" smtClean="0"/>
              <a:t>FCPA</a:t>
            </a:r>
            <a:r>
              <a:rPr lang="en-US" altLang="en-US" dirty="0" smtClean="0"/>
              <a:t> Enforcement</a:t>
            </a:r>
            <a:r>
              <a:rPr lang="en-US" altLang="en-US" dirty="0"/>
              <a:t/>
            </a:r>
            <a:br>
              <a:rPr lang="en-US" altLang="en-US" dirty="0"/>
            </a:b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4599519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FCPA Statistics: Monetary Settlements</a:t>
            </a:r>
            <a:endParaRPr lang="en-US" dirty="0"/>
          </a:p>
        </p:txBody>
      </p:sp>
      <p:sp>
        <p:nvSpPr>
          <p:cNvPr id="7" name="Content Placeholder 6"/>
          <p:cNvSpPr>
            <a:spLocks noGrp="1"/>
          </p:cNvSpPr>
          <p:nvPr>
            <p:ph idx="1"/>
          </p:nvPr>
        </p:nvSpPr>
        <p:spPr>
          <a:xfrm>
            <a:off x="457200" y="1600200"/>
            <a:ext cx="8077200" cy="4572000"/>
          </a:xfrm>
        </p:spPr>
        <p:txBody>
          <a:bodyPr/>
          <a:lstStyle/>
          <a:p>
            <a:r>
              <a:rPr lang="en-US" dirty="0" smtClean="0"/>
              <a:t>Monetary Settlements (DOJ / SEC)</a:t>
            </a:r>
          </a:p>
          <a:p>
            <a:pPr lvl="1"/>
            <a:r>
              <a:rPr lang="en-US" sz="1800" dirty="0" smtClean="0"/>
              <a:t>2016: $2.48 billion</a:t>
            </a:r>
          </a:p>
          <a:p>
            <a:pPr lvl="1"/>
            <a:r>
              <a:rPr lang="en-US" sz="1800" dirty="0" smtClean="0"/>
              <a:t>2015: $133 million </a:t>
            </a:r>
          </a:p>
          <a:p>
            <a:pPr lvl="1"/>
            <a:r>
              <a:rPr lang="en-US" sz="1800" dirty="0" smtClean="0"/>
              <a:t>2014: $1.56 billion </a:t>
            </a:r>
          </a:p>
          <a:p>
            <a:pPr lvl="1"/>
            <a:r>
              <a:rPr lang="en-US" sz="1800" dirty="0" smtClean="0"/>
              <a:t>2013: $731 million </a:t>
            </a:r>
          </a:p>
          <a:p>
            <a:pPr lvl="1"/>
            <a:r>
              <a:rPr lang="en-US" sz="1800" dirty="0" smtClean="0"/>
              <a:t>2012: $259 million </a:t>
            </a:r>
          </a:p>
          <a:p>
            <a:pPr lvl="1"/>
            <a:r>
              <a:rPr lang="en-US" sz="1800" dirty="0" smtClean="0"/>
              <a:t>2011: $509 million </a:t>
            </a:r>
          </a:p>
          <a:p>
            <a:pPr lvl="1"/>
            <a:r>
              <a:rPr lang="en-US" sz="1800" dirty="0" smtClean="0"/>
              <a:t>2010: $1.8 billion </a:t>
            </a:r>
          </a:p>
          <a:p>
            <a:r>
              <a:rPr lang="en-US" sz="2200" dirty="0" smtClean="0"/>
              <a:t>Four Changes to Top Ten List in 2016</a:t>
            </a:r>
            <a:endParaRPr lang="en-US" sz="1800" dirty="0" smtClean="0"/>
          </a:p>
          <a:p>
            <a:r>
              <a:rPr lang="en-US" sz="2200" dirty="0" smtClean="0"/>
              <a:t>Largest 2016 Settlement</a:t>
            </a:r>
          </a:p>
          <a:p>
            <a:pPr lvl="1"/>
            <a:r>
              <a:rPr lang="en-US" sz="1800" dirty="0" err="1" smtClean="0"/>
              <a:t>Teva</a:t>
            </a:r>
            <a:r>
              <a:rPr lang="en-US" sz="1800" dirty="0" smtClean="0"/>
              <a:t> Pharmaceutical’s $519 million settlement to the SEC &amp; DOJ</a:t>
            </a:r>
          </a:p>
          <a:p>
            <a:pPr lvl="1"/>
            <a:endParaRPr lang="en-US" sz="1800" dirty="0"/>
          </a:p>
        </p:txBody>
      </p:sp>
    </p:spTree>
    <p:extLst>
      <p:ext uri="{BB962C8B-B14F-4D97-AF65-F5344CB8AC3E}">
        <p14:creationId xmlns:p14="http://schemas.microsoft.com/office/powerpoint/2010/main" val="357739609"/>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Firm-Classic">
  <a:themeElements>
    <a:clrScheme name="Firm-Standard">
      <a:dk1>
        <a:sysClr val="windowText" lastClr="000000"/>
      </a:dk1>
      <a:lt1>
        <a:sysClr val="window" lastClr="FFFFFF"/>
      </a:lt1>
      <a:dk2>
        <a:srgbClr val="00205B"/>
      </a:dk2>
      <a:lt2>
        <a:srgbClr val="ACA39A"/>
      </a:lt2>
      <a:accent1>
        <a:srgbClr val="78BE20"/>
      </a:accent1>
      <a:accent2>
        <a:srgbClr val="75B2DD"/>
      </a:accent2>
      <a:accent3>
        <a:srgbClr val="F74902"/>
      </a:accent3>
      <a:accent4>
        <a:srgbClr val="F99B0C"/>
      </a:accent4>
      <a:accent5>
        <a:srgbClr val="FCD116"/>
      </a:accent5>
      <a:accent6>
        <a:srgbClr val="6E6259"/>
      </a:accent6>
      <a:hlink>
        <a:srgbClr val="75B2DD"/>
      </a:hlink>
      <a:folHlink>
        <a:srgbClr val="CBC4BC"/>
      </a:folHlink>
    </a:clrScheme>
    <a:fontScheme name="Firm-Standard">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1-Firm-Classic</Template>
  <TotalTime>3304</TotalTime>
  <Words>2592</Words>
  <Application>Microsoft Office PowerPoint</Application>
  <PresentationFormat>On-screen Show (4:3)</PresentationFormat>
  <Paragraphs>358</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Firm-Classic</vt:lpstr>
      <vt:lpstr>FCPA:  2017 Mid-Year Review</vt:lpstr>
      <vt:lpstr>Presenters</vt:lpstr>
      <vt:lpstr>Topics of Discussion</vt:lpstr>
      <vt:lpstr>The FCPA:  Brief Reminder</vt:lpstr>
      <vt:lpstr>Structure of FCPA</vt:lpstr>
      <vt:lpstr>Antibribery Prohibited Acts</vt:lpstr>
      <vt:lpstr>Jurisdiction</vt:lpstr>
      <vt:lpstr>Overview of 2016 FCPA Enforcement </vt:lpstr>
      <vt:lpstr>FCPA Statistics: Monetary Settlements</vt:lpstr>
      <vt:lpstr>FCPA Statistics: Types of Settlements</vt:lpstr>
      <vt:lpstr>FCPA Top Ten Settlements</vt:lpstr>
      <vt:lpstr>The New Administration:  Reading the Tea Leaves</vt:lpstr>
      <vt:lpstr>Trump on FCPA (Before POTUS)</vt:lpstr>
      <vt:lpstr>Sessions Pre-Confirmation</vt:lpstr>
      <vt:lpstr>Sessions Post-Confirmation</vt:lpstr>
      <vt:lpstr>Department of Justice</vt:lpstr>
      <vt:lpstr>Investigation Timeline</vt:lpstr>
      <vt:lpstr>Securities &amp; Exchange Commission</vt:lpstr>
      <vt:lpstr>International Cooperation</vt:lpstr>
      <vt:lpstr>Corporate Prosecutions</vt:lpstr>
      <vt:lpstr>Trump Administration—Tough or Tender?</vt:lpstr>
      <vt:lpstr>FCPA PILOT PROGRAM</vt:lpstr>
      <vt:lpstr>FCPA Pilot Program</vt:lpstr>
      <vt:lpstr>FCPA Pilot Program</vt:lpstr>
      <vt:lpstr>FCPA Pilot Program</vt:lpstr>
      <vt:lpstr>FCPA Pilot Program</vt:lpstr>
      <vt:lpstr>2017 FCPA Actions and On-the-Horizon</vt:lpstr>
      <vt:lpstr>United States v. Orthofix International</vt:lpstr>
      <vt:lpstr>United States v. Hoskins (D. Conn.)</vt:lpstr>
      <vt:lpstr>United States v. Firtash (N.D. Ill.)</vt:lpstr>
      <vt:lpstr>United States v. Firtash (N.D. Ill.)</vt:lpstr>
      <vt:lpstr>Kokesh v. SEC</vt:lpstr>
      <vt:lpstr>GLOBAL ANTI-CORRUPTION UPDATE</vt:lpstr>
      <vt:lpstr>Brazil: Operation Car Wash</vt:lpstr>
      <vt:lpstr>France:  Sapin II, passed November 8</vt:lpstr>
      <vt:lpstr>U.K.: Strengthened Enforcement by SFO</vt:lpstr>
      <vt:lpstr>Compliance tips</vt:lpstr>
      <vt:lpstr>Essential Elements to Compliance Program</vt:lpstr>
      <vt:lpstr>Criteria to Evaluate Compliance Program</vt:lpstr>
      <vt:lpstr>Third Parties</vt:lpstr>
      <vt:lpstr>Mergers &amp; Acquisitions</vt:lpstr>
      <vt:lpstr>The Sales Personnel See…</vt:lpstr>
      <vt:lpstr>Prosecutors see… </vt:lpstr>
      <vt:lpstr>QUESTIONS</vt:lpstr>
    </vt:vector>
  </TitlesOfParts>
  <Company>Bryan Cave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Foreign Corrupt Practices Act Today</dc:title>
  <dc:creator>Bianchi, Phillip</dc:creator>
  <cp:lastModifiedBy>Robinson, Kristin</cp:lastModifiedBy>
  <cp:revision>34</cp:revision>
  <cp:lastPrinted>2017-06-12T17:18:25Z</cp:lastPrinted>
  <dcterms:created xsi:type="dcterms:W3CDTF">2015-09-25T20:10:54Z</dcterms:created>
  <dcterms:modified xsi:type="dcterms:W3CDTF">2017-06-14T16:36:43Z</dcterms:modified>
</cp:coreProperties>
</file>